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02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699" y="694918"/>
            <a:ext cx="9912096" cy="75897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819" y="603504"/>
            <a:ext cx="10055352" cy="10744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8135" y="734568"/>
            <a:ext cx="9797796" cy="6461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88663" y="26289"/>
            <a:ext cx="361467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3848" y="15951"/>
            <a:ext cx="8004302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3884" y="1273555"/>
            <a:ext cx="7444231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hyperlink" Target="http://etudiant.aujourdhui.fr/etudiant/metiers/matiere/physique-chimie.html?pag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764"/>
            <a:ext cx="12015470" cy="1623060"/>
            <a:chOff x="0" y="16764"/>
            <a:chExt cx="12015470" cy="1623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212" y="108203"/>
              <a:ext cx="11843004" cy="13136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64"/>
              <a:ext cx="11826240" cy="16230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647" y="147827"/>
              <a:ext cx="11728704" cy="12009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597" y="152146"/>
            <a:ext cx="113423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SPECIALITE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PHYSIQUE</a:t>
            </a:r>
            <a:r>
              <a:rPr sz="3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CHIMIE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600" spc="-15" baseline="25462" dirty="0">
                <a:solidFill>
                  <a:srgbClr val="FFFFFF"/>
                </a:solidFill>
                <a:latin typeface="Calibri"/>
                <a:cs typeface="Calibri"/>
              </a:rPr>
              <a:t>ère</a:t>
            </a:r>
            <a:endParaRPr lang="fr-FR" sz="3600" baseline="25462" dirty="0">
              <a:latin typeface="Calibri"/>
              <a:cs typeface="Calibri"/>
            </a:endParaRPr>
          </a:p>
          <a:p>
            <a:pPr marL="273685" algn="ctr">
              <a:lnSpc>
                <a:spcPct val="100000"/>
              </a:lnSpc>
            </a:pPr>
            <a:r>
              <a:rPr lang="fr-FR" sz="3600" spc="-40" dirty="0">
                <a:solidFill>
                  <a:srgbClr val="FFFFFF"/>
                </a:solidFill>
                <a:latin typeface="Calibri"/>
                <a:cs typeface="Calibri"/>
              </a:rPr>
              <a:t>Lycée</a:t>
            </a:r>
            <a:r>
              <a:rPr lang="fr-FR" sz="3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3600" spc="-15" dirty="0">
                <a:solidFill>
                  <a:srgbClr val="FFFFFF"/>
                </a:solidFill>
                <a:latin typeface="Calibri"/>
                <a:cs typeface="Calibri"/>
              </a:rPr>
              <a:t>Français du Caire</a:t>
            </a:r>
            <a:endParaRPr lang="fr-FR" sz="36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4355" y="1464563"/>
            <a:ext cx="9368028" cy="5245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5076" y="10160"/>
            <a:ext cx="8021320" cy="638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C0099"/>
                </a:solidFill>
                <a:latin typeface="Calibri"/>
                <a:cs typeface="Calibri"/>
              </a:rPr>
              <a:t>La</a:t>
            </a:r>
            <a:r>
              <a:rPr sz="2800" b="1" spc="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Calibri"/>
                <a:cs typeface="Calibri"/>
              </a:rPr>
              <a:t>spécialité</a:t>
            </a:r>
            <a:r>
              <a:rPr sz="2800" b="1" spc="3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Calibri"/>
                <a:cs typeface="Calibri"/>
              </a:rPr>
              <a:t>PHYSIQUE</a:t>
            </a:r>
            <a:r>
              <a:rPr sz="2800" b="1" spc="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C0099"/>
                </a:solidFill>
                <a:latin typeface="Calibri"/>
                <a:cs typeface="Calibri"/>
              </a:rPr>
              <a:t>-</a:t>
            </a:r>
            <a:r>
              <a:rPr sz="2800" b="1" spc="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Calibri"/>
                <a:cs typeface="Calibri"/>
              </a:rPr>
              <a:t>CHIMIE</a:t>
            </a:r>
            <a:r>
              <a:rPr sz="2800" b="1" spc="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C0099"/>
                </a:solidFill>
                <a:latin typeface="Calibri"/>
                <a:cs typeface="Calibri"/>
              </a:rPr>
              <a:t>pour</a:t>
            </a:r>
            <a:r>
              <a:rPr sz="28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C0099"/>
                </a:solidFill>
                <a:latin typeface="Calibri"/>
                <a:cs typeface="Calibri"/>
              </a:rPr>
              <a:t>quelles</a:t>
            </a:r>
            <a:r>
              <a:rPr sz="28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C0099"/>
                </a:solidFill>
                <a:latin typeface="Calibri"/>
                <a:cs typeface="Calibri"/>
              </a:rPr>
              <a:t>études</a:t>
            </a:r>
            <a:r>
              <a:rPr sz="28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C0099"/>
                </a:solidFill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alibri"/>
              <a:cs typeface="Calibri"/>
            </a:endParaRPr>
          </a:p>
          <a:p>
            <a:pPr marL="2621915">
              <a:lnSpc>
                <a:spcPct val="100000"/>
              </a:lnSpc>
              <a:spcBef>
                <a:spcPts val="5"/>
              </a:spcBef>
            </a:pPr>
            <a:r>
              <a:rPr sz="2800" spc="25" dirty="0">
                <a:solidFill>
                  <a:srgbClr val="6F2F9F"/>
                </a:solidFill>
                <a:latin typeface="Tahoma"/>
                <a:cs typeface="Tahoma"/>
              </a:rPr>
              <a:t>Ecoles</a:t>
            </a:r>
            <a:r>
              <a:rPr sz="2800" spc="-215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6F2F9F"/>
                </a:solidFill>
                <a:latin typeface="Tahoma"/>
                <a:cs typeface="Tahoma"/>
              </a:rPr>
              <a:t>d’ingénieurs</a:t>
            </a:r>
            <a:endParaRPr sz="2800">
              <a:latin typeface="Tahoma"/>
              <a:cs typeface="Tahoma"/>
            </a:endParaRPr>
          </a:p>
          <a:p>
            <a:pPr marL="498475" marR="336550" indent="948055">
              <a:lnSpc>
                <a:spcPts val="6720"/>
              </a:lnSpc>
              <a:spcBef>
                <a:spcPts val="785"/>
              </a:spcBef>
            </a:pPr>
            <a:r>
              <a:rPr sz="2800" spc="50" dirty="0">
                <a:solidFill>
                  <a:srgbClr val="001F5F"/>
                </a:solidFill>
                <a:latin typeface="Tahoma"/>
                <a:cs typeface="Tahoma"/>
              </a:rPr>
              <a:t>Classes </a:t>
            </a:r>
            <a:r>
              <a:rPr sz="2800" spc="-35" dirty="0">
                <a:solidFill>
                  <a:srgbClr val="001F5F"/>
                </a:solidFill>
                <a:latin typeface="Tahoma"/>
                <a:cs typeface="Tahoma"/>
              </a:rPr>
              <a:t>préparatoires </a:t>
            </a:r>
            <a:r>
              <a:rPr sz="2800" spc="-30" dirty="0">
                <a:solidFill>
                  <a:srgbClr val="001F5F"/>
                </a:solidFill>
                <a:latin typeface="Tahoma"/>
                <a:cs typeface="Tahoma"/>
              </a:rPr>
              <a:t>scientifiques </a:t>
            </a:r>
            <a:r>
              <a:rPr sz="2800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006FC0"/>
                </a:solidFill>
                <a:latin typeface="Tahoma"/>
                <a:cs typeface="Tahoma"/>
              </a:rPr>
              <a:t>Médecine,</a:t>
            </a:r>
            <a:r>
              <a:rPr sz="2800" spc="-1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006FC0"/>
                </a:solidFill>
                <a:latin typeface="Tahoma"/>
                <a:cs typeface="Tahoma"/>
              </a:rPr>
              <a:t>pharmacie</a:t>
            </a:r>
            <a:r>
              <a:rPr sz="2800" spc="-18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spc="-70" dirty="0">
                <a:solidFill>
                  <a:srgbClr val="006FC0"/>
                </a:solidFill>
                <a:latin typeface="Tahoma"/>
                <a:cs typeface="Tahoma"/>
              </a:rPr>
              <a:t>et</a:t>
            </a:r>
            <a:r>
              <a:rPr sz="2800" spc="-1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006FC0"/>
                </a:solidFill>
                <a:latin typeface="Tahoma"/>
                <a:cs typeface="Tahoma"/>
              </a:rPr>
              <a:t>autres</a:t>
            </a:r>
            <a:r>
              <a:rPr sz="2800" spc="-1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006FC0"/>
                </a:solidFill>
                <a:latin typeface="Tahoma"/>
                <a:cs typeface="Tahoma"/>
              </a:rPr>
              <a:t>filières</a:t>
            </a:r>
            <a:r>
              <a:rPr sz="2800" spc="-16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2800" spc="-16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Tahoma"/>
                <a:cs typeface="Tahoma"/>
              </a:rPr>
              <a:t>santé</a:t>
            </a:r>
            <a:endParaRPr sz="2800">
              <a:latin typeface="Tahoma"/>
              <a:cs typeface="Tahoma"/>
            </a:endParaRPr>
          </a:p>
          <a:p>
            <a:pPr marL="158750" algn="ctr">
              <a:lnSpc>
                <a:spcPct val="100000"/>
              </a:lnSpc>
              <a:spcBef>
                <a:spcPts val="2580"/>
              </a:spcBef>
            </a:pPr>
            <a:r>
              <a:rPr sz="2800" spc="40" dirty="0">
                <a:solidFill>
                  <a:srgbClr val="00AF50"/>
                </a:solidFill>
                <a:latin typeface="Tahoma"/>
                <a:cs typeface="Tahoma"/>
              </a:rPr>
              <a:t>STAPS</a:t>
            </a:r>
            <a:endParaRPr sz="2800">
              <a:latin typeface="Tahoma"/>
              <a:cs typeface="Tahoma"/>
            </a:endParaRPr>
          </a:p>
          <a:p>
            <a:pPr marL="2366010" marR="2115820" indent="-83820">
              <a:lnSpc>
                <a:spcPct val="200000"/>
              </a:lnSpc>
            </a:pPr>
            <a:r>
              <a:rPr sz="2800" spc="-100" dirty="0">
                <a:solidFill>
                  <a:srgbClr val="D7D728"/>
                </a:solidFill>
                <a:latin typeface="Tahoma"/>
                <a:cs typeface="Tahoma"/>
              </a:rPr>
              <a:t>I</a:t>
            </a:r>
            <a:r>
              <a:rPr sz="2800" spc="-160" dirty="0">
                <a:solidFill>
                  <a:srgbClr val="D7D728"/>
                </a:solidFill>
                <a:latin typeface="Tahoma"/>
                <a:cs typeface="Tahoma"/>
              </a:rPr>
              <a:t>U</a:t>
            </a:r>
            <a:r>
              <a:rPr sz="2800" spc="-85" dirty="0">
                <a:solidFill>
                  <a:srgbClr val="D7D728"/>
                </a:solidFill>
                <a:latin typeface="Tahoma"/>
                <a:cs typeface="Tahoma"/>
              </a:rPr>
              <a:t>T</a:t>
            </a:r>
            <a:r>
              <a:rPr sz="2800" spc="-155" dirty="0">
                <a:solidFill>
                  <a:srgbClr val="D7D728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D7D728"/>
                </a:solidFill>
                <a:latin typeface="Tahoma"/>
                <a:cs typeface="Tahoma"/>
              </a:rPr>
              <a:t>e</a:t>
            </a:r>
            <a:r>
              <a:rPr sz="2800" spc="-125" dirty="0">
                <a:solidFill>
                  <a:srgbClr val="D7D728"/>
                </a:solidFill>
                <a:latin typeface="Tahoma"/>
                <a:cs typeface="Tahoma"/>
              </a:rPr>
              <a:t>t</a:t>
            </a:r>
            <a:r>
              <a:rPr sz="2800" spc="-160" dirty="0">
                <a:solidFill>
                  <a:srgbClr val="D7D728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D7D728"/>
                </a:solidFill>
                <a:latin typeface="Tahoma"/>
                <a:cs typeface="Tahoma"/>
              </a:rPr>
              <a:t>B</a:t>
            </a:r>
            <a:r>
              <a:rPr sz="2800" spc="-20" dirty="0">
                <a:solidFill>
                  <a:srgbClr val="D7D728"/>
                </a:solidFill>
                <a:latin typeface="Tahoma"/>
                <a:cs typeface="Tahoma"/>
              </a:rPr>
              <a:t>T</a:t>
            </a:r>
            <a:r>
              <a:rPr sz="2800" spc="145" dirty="0">
                <a:solidFill>
                  <a:srgbClr val="D7D728"/>
                </a:solidFill>
                <a:latin typeface="Tahoma"/>
                <a:cs typeface="Tahoma"/>
              </a:rPr>
              <a:t>S</a:t>
            </a:r>
            <a:r>
              <a:rPr sz="2800" spc="-145" dirty="0">
                <a:solidFill>
                  <a:srgbClr val="D7D728"/>
                </a:solidFill>
                <a:latin typeface="Tahoma"/>
                <a:cs typeface="Tahoma"/>
              </a:rPr>
              <a:t> </a:t>
            </a:r>
            <a:r>
              <a:rPr sz="2800" spc="70" dirty="0">
                <a:solidFill>
                  <a:srgbClr val="D7D728"/>
                </a:solidFill>
                <a:latin typeface="Tahoma"/>
                <a:cs typeface="Tahoma"/>
              </a:rPr>
              <a:t>s</a:t>
            </a:r>
            <a:r>
              <a:rPr sz="2800" spc="165" dirty="0">
                <a:solidFill>
                  <a:srgbClr val="D7D728"/>
                </a:solidFill>
                <a:latin typeface="Tahoma"/>
                <a:cs typeface="Tahoma"/>
              </a:rPr>
              <a:t>c</a:t>
            </a:r>
            <a:r>
              <a:rPr sz="2800" spc="-25" dirty="0">
                <a:solidFill>
                  <a:srgbClr val="D7D728"/>
                </a:solidFill>
                <a:latin typeface="Tahoma"/>
                <a:cs typeface="Tahoma"/>
              </a:rPr>
              <a:t>i</a:t>
            </a:r>
            <a:r>
              <a:rPr sz="2800" spc="-45" dirty="0">
                <a:solidFill>
                  <a:srgbClr val="D7D728"/>
                </a:solidFill>
                <a:latin typeface="Tahoma"/>
                <a:cs typeface="Tahoma"/>
              </a:rPr>
              <a:t>e</a:t>
            </a:r>
            <a:r>
              <a:rPr sz="2800" spc="-114" dirty="0">
                <a:solidFill>
                  <a:srgbClr val="D7D728"/>
                </a:solidFill>
                <a:latin typeface="Tahoma"/>
                <a:cs typeface="Tahoma"/>
              </a:rPr>
              <a:t>nt</a:t>
            </a:r>
            <a:r>
              <a:rPr sz="2800" spc="-50" dirty="0">
                <a:solidFill>
                  <a:srgbClr val="D7D728"/>
                </a:solidFill>
                <a:latin typeface="Tahoma"/>
                <a:cs typeface="Tahoma"/>
              </a:rPr>
              <a:t>i</a:t>
            </a:r>
            <a:r>
              <a:rPr sz="2800" spc="-150" dirty="0">
                <a:solidFill>
                  <a:srgbClr val="D7D728"/>
                </a:solidFill>
                <a:latin typeface="Tahoma"/>
                <a:cs typeface="Tahoma"/>
              </a:rPr>
              <a:t>f</a:t>
            </a:r>
            <a:r>
              <a:rPr sz="2800" spc="-105" dirty="0">
                <a:solidFill>
                  <a:srgbClr val="D7D728"/>
                </a:solidFill>
                <a:latin typeface="Tahoma"/>
                <a:cs typeface="Tahoma"/>
              </a:rPr>
              <a:t>i</a:t>
            </a:r>
            <a:r>
              <a:rPr sz="2800" spc="-5" dirty="0">
                <a:solidFill>
                  <a:srgbClr val="D7D728"/>
                </a:solidFill>
                <a:latin typeface="Tahoma"/>
                <a:cs typeface="Tahoma"/>
              </a:rPr>
              <a:t>ques  </a:t>
            </a:r>
            <a:r>
              <a:rPr sz="2800" spc="-10" dirty="0">
                <a:solidFill>
                  <a:srgbClr val="FFC000"/>
                </a:solidFill>
                <a:latin typeface="Tahoma"/>
                <a:cs typeface="Tahoma"/>
              </a:rPr>
              <a:t>Facultés </a:t>
            </a:r>
            <a:r>
              <a:rPr sz="2800" dirty="0">
                <a:solidFill>
                  <a:srgbClr val="FFC000"/>
                </a:solidFill>
                <a:latin typeface="Tahoma"/>
                <a:cs typeface="Tahoma"/>
              </a:rPr>
              <a:t>de </a:t>
            </a:r>
            <a:r>
              <a:rPr sz="2800" spc="35" dirty="0">
                <a:solidFill>
                  <a:srgbClr val="FFC000"/>
                </a:solidFill>
                <a:latin typeface="Tahoma"/>
                <a:cs typeface="Tahoma"/>
              </a:rPr>
              <a:t>sciences </a:t>
            </a:r>
            <a:r>
              <a:rPr sz="2800" spc="4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ahoma"/>
                <a:cs typeface="Tahoma"/>
              </a:rPr>
              <a:t>Liste</a:t>
            </a:r>
            <a:r>
              <a:rPr sz="2800" spc="-1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Tahoma"/>
                <a:cs typeface="Tahoma"/>
              </a:rPr>
              <a:t>non</a:t>
            </a:r>
            <a:r>
              <a:rPr sz="2800" spc="-1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exhaustive…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076" y="10160"/>
            <a:ext cx="7870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spécialité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PHYSIQUE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CHIMIE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pour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quels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métiers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5061" y="709625"/>
            <a:ext cx="94208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Bahnschrift"/>
                <a:cs typeface="Bahnschrift"/>
              </a:rPr>
              <a:t>Voici</a:t>
            </a:r>
            <a:r>
              <a:rPr sz="1800" spc="135" dirty="0">
                <a:latin typeface="Bahnschrift"/>
                <a:cs typeface="Bahnschrift"/>
              </a:rPr>
              <a:t> </a:t>
            </a:r>
            <a:r>
              <a:rPr sz="1800" dirty="0">
                <a:latin typeface="Bahnschrift"/>
                <a:cs typeface="Bahnschrift"/>
              </a:rPr>
              <a:t>quelques</a:t>
            </a:r>
            <a:r>
              <a:rPr sz="1800" spc="150" dirty="0">
                <a:latin typeface="Bahnschrift"/>
                <a:cs typeface="Bahnschrift"/>
              </a:rPr>
              <a:t> </a:t>
            </a:r>
            <a:r>
              <a:rPr sz="1800" dirty="0">
                <a:latin typeface="Bahnschrift"/>
                <a:cs typeface="Bahnschrift"/>
              </a:rPr>
              <a:t>exemples</a:t>
            </a:r>
            <a:r>
              <a:rPr sz="1800" spc="145" dirty="0">
                <a:latin typeface="Bahnschrift"/>
                <a:cs typeface="Bahnschrift"/>
              </a:rPr>
              <a:t> </a:t>
            </a:r>
            <a:r>
              <a:rPr sz="1800" spc="5" dirty="0">
                <a:latin typeface="Bahnschrift"/>
                <a:cs typeface="Bahnschrift"/>
              </a:rPr>
              <a:t>de</a:t>
            </a:r>
            <a:r>
              <a:rPr sz="1800" spc="160" dirty="0">
                <a:latin typeface="Bahnschrift"/>
                <a:cs typeface="Bahnschrift"/>
              </a:rPr>
              <a:t> </a:t>
            </a:r>
            <a:r>
              <a:rPr sz="1800" dirty="0">
                <a:latin typeface="Bahnschrift"/>
                <a:cs typeface="Bahnschrift"/>
              </a:rPr>
              <a:t>métiers.</a:t>
            </a:r>
            <a:r>
              <a:rPr sz="1800" spc="150" dirty="0">
                <a:latin typeface="Bahnschrift"/>
                <a:cs typeface="Bahnschrift"/>
              </a:rPr>
              <a:t> </a:t>
            </a:r>
            <a:r>
              <a:rPr sz="1800" dirty="0">
                <a:latin typeface="Bahnschrift"/>
                <a:cs typeface="Bahnschrift"/>
              </a:rPr>
              <a:t>La</a:t>
            </a:r>
            <a:r>
              <a:rPr sz="1800" spc="170" dirty="0">
                <a:latin typeface="Bahnschrift"/>
                <a:cs typeface="Bahnschrift"/>
              </a:rPr>
              <a:t> </a:t>
            </a:r>
            <a:r>
              <a:rPr sz="1800" spc="5" dirty="0">
                <a:latin typeface="Bahnschrift"/>
                <a:cs typeface="Bahnschrift"/>
              </a:rPr>
              <a:t>liste</a:t>
            </a:r>
            <a:r>
              <a:rPr sz="1800" spc="130" dirty="0">
                <a:latin typeface="Bahnschrift"/>
                <a:cs typeface="Bahnschrift"/>
              </a:rPr>
              <a:t> </a:t>
            </a:r>
            <a:r>
              <a:rPr sz="1800" dirty="0">
                <a:latin typeface="Bahnschrift"/>
                <a:cs typeface="Bahnschrift"/>
              </a:rPr>
              <a:t>est</a:t>
            </a:r>
            <a:r>
              <a:rPr sz="1800" spc="155" dirty="0">
                <a:latin typeface="Bahnschrift"/>
                <a:cs typeface="Bahnschrift"/>
              </a:rPr>
              <a:t> </a:t>
            </a:r>
            <a:r>
              <a:rPr sz="1800" spc="5" dirty="0">
                <a:latin typeface="Bahnschrift"/>
                <a:cs typeface="Bahnschrift"/>
              </a:rPr>
              <a:t>longue…</a:t>
            </a:r>
            <a:endParaRPr sz="1800">
              <a:latin typeface="Bahnschrift"/>
              <a:cs typeface="Bahnschrif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7E7E7E"/>
                </a:solidFill>
                <a:latin typeface="Bahnschrift"/>
                <a:cs typeface="Bahnschrift"/>
              </a:rPr>
              <a:t>Source:</a:t>
            </a:r>
            <a:r>
              <a:rPr sz="1800" spc="204" dirty="0">
                <a:solidFill>
                  <a:srgbClr val="7E7E7E"/>
                </a:solidFill>
                <a:latin typeface="Bahnschrift"/>
                <a:cs typeface="Bahnschrift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Bahnschrift"/>
                <a:cs typeface="Bahnschrift"/>
                <a:hlinkClick r:id="rId2"/>
              </a:rPr>
              <a:t>http://etudiant.aujourdhui.fr/etudiant/metiers/matiere/physique-chimie.html?page=1</a:t>
            </a:r>
            <a:endParaRPr sz="1800">
              <a:latin typeface="Bahnschrift"/>
              <a:cs typeface="Bahnschrif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631" y="1786127"/>
            <a:ext cx="12088495" cy="1079500"/>
            <a:chOff x="103631" y="1786127"/>
            <a:chExt cx="12088495" cy="1079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1" y="1786127"/>
              <a:ext cx="5917692" cy="10622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8087" y="1786127"/>
              <a:ext cx="6153911" cy="107899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015" y="3054095"/>
            <a:ext cx="5868924" cy="10256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976" y="5545835"/>
            <a:ext cx="5605272" cy="9448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35623" y="5586984"/>
            <a:ext cx="5867400" cy="10546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24955" y="3046476"/>
            <a:ext cx="6039611" cy="107899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32587" y="4224528"/>
            <a:ext cx="12059920" cy="1125220"/>
            <a:chOff x="132587" y="4224528"/>
            <a:chExt cx="12059920" cy="112522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587" y="4268724"/>
              <a:ext cx="6178296" cy="10805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10884" y="4224528"/>
              <a:ext cx="5881116" cy="1124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2440"/>
            <a:ext cx="6205728" cy="1077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20011"/>
            <a:ext cx="6240780" cy="10789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70020"/>
            <a:ext cx="6484620" cy="11353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173979"/>
            <a:ext cx="6484620" cy="11658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0779" y="501395"/>
            <a:ext cx="5625083" cy="10165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40779" y="2766060"/>
            <a:ext cx="5868924" cy="10210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24243" y="5212079"/>
            <a:ext cx="5625084" cy="9890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26123" y="1620011"/>
            <a:ext cx="5783580" cy="10165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4140" y="3992879"/>
            <a:ext cx="5737859" cy="10683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247" y="2773679"/>
            <a:ext cx="6326124" cy="11216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1444752"/>
            <a:ext cx="11925300" cy="4457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0284" y="388111"/>
            <a:ext cx="2523997" cy="2277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545" y="1273555"/>
            <a:ext cx="722757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0" algn="ctr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latin typeface="Segoe UI Symbol"/>
                <a:cs typeface="Segoe UI Symbol"/>
              </a:rPr>
              <a:t>⯈</a:t>
            </a:r>
            <a:r>
              <a:rPr sz="2400" spc="114" dirty="0">
                <a:latin typeface="Georgia"/>
                <a:cs typeface="Georgia"/>
              </a:rPr>
              <a:t>Par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204" dirty="0">
                <a:solidFill>
                  <a:srgbClr val="FF0000"/>
                </a:solidFill>
                <a:latin typeface="Georgia"/>
                <a:cs typeface="Georgia"/>
              </a:rPr>
              <a:t>goût</a:t>
            </a:r>
            <a:r>
              <a:rPr sz="24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30" dirty="0">
                <a:solidFill>
                  <a:srgbClr val="FF0000"/>
                </a:solidFill>
                <a:latin typeface="Georgia"/>
                <a:cs typeface="Georgia"/>
              </a:rPr>
              <a:t>des</a:t>
            </a:r>
            <a:r>
              <a:rPr sz="2400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35" dirty="0">
                <a:solidFill>
                  <a:srgbClr val="FF0000"/>
                </a:solidFill>
                <a:latin typeface="Georgia"/>
                <a:cs typeface="Georgia"/>
              </a:rPr>
              <a:t>sciences</a:t>
            </a:r>
            <a:r>
              <a:rPr sz="2400" spc="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90" dirty="0">
                <a:latin typeface="Georgia"/>
                <a:cs typeface="Georgia"/>
              </a:rPr>
              <a:t>avant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235" dirty="0">
                <a:latin typeface="Georgia"/>
                <a:cs typeface="Georgia"/>
              </a:rPr>
              <a:t>tout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;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Georgia"/>
              <a:cs typeface="Georgia"/>
            </a:endParaRPr>
          </a:p>
          <a:p>
            <a:pPr marR="80645" algn="ctr">
              <a:lnSpc>
                <a:spcPct val="100000"/>
              </a:lnSpc>
            </a:pPr>
            <a:r>
              <a:rPr sz="2400" spc="135" dirty="0">
                <a:latin typeface="Segoe UI Symbol"/>
                <a:cs typeface="Segoe UI Symbol"/>
              </a:rPr>
              <a:t>⯈</a:t>
            </a:r>
            <a:r>
              <a:rPr sz="2400" spc="135" dirty="0">
                <a:latin typeface="Georgia"/>
                <a:cs typeface="Georgia"/>
              </a:rPr>
              <a:t>Pour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190" dirty="0">
                <a:latin typeface="Georgia"/>
                <a:cs typeface="Georgia"/>
              </a:rPr>
              <a:t>apprendre</a:t>
            </a:r>
            <a:r>
              <a:rPr sz="2400" spc="50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à</a:t>
            </a:r>
            <a:r>
              <a:rPr sz="2400" spc="35" dirty="0">
                <a:latin typeface="Georgia"/>
                <a:cs typeface="Georgia"/>
              </a:rPr>
              <a:t> </a:t>
            </a:r>
            <a:r>
              <a:rPr sz="2400" spc="165" dirty="0">
                <a:solidFill>
                  <a:srgbClr val="FF0000"/>
                </a:solidFill>
                <a:latin typeface="Georgia"/>
                <a:cs typeface="Georgia"/>
              </a:rPr>
              <a:t>manipuler,</a:t>
            </a:r>
            <a:r>
              <a:rPr sz="24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0" dirty="0">
                <a:solidFill>
                  <a:srgbClr val="FF0000"/>
                </a:solidFill>
                <a:latin typeface="Georgia"/>
                <a:cs typeface="Georgia"/>
              </a:rPr>
              <a:t>raisonner,</a:t>
            </a:r>
            <a:endParaRPr sz="2400">
              <a:latin typeface="Georgia"/>
              <a:cs typeface="Georgia"/>
            </a:endParaRPr>
          </a:p>
          <a:p>
            <a:pPr marL="208915" marR="5080" algn="ctr">
              <a:lnSpc>
                <a:spcPct val="150100"/>
              </a:lnSpc>
            </a:pPr>
            <a:r>
              <a:rPr sz="2400" spc="175" dirty="0">
                <a:solidFill>
                  <a:srgbClr val="FF0000"/>
                </a:solidFill>
                <a:latin typeface="Georgia"/>
                <a:cs typeface="Georgia"/>
              </a:rPr>
              <a:t>développer</a:t>
            </a:r>
            <a:r>
              <a:rPr sz="2400" spc="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Georgia"/>
                <a:cs typeface="Georgia"/>
              </a:rPr>
              <a:t>son</a:t>
            </a:r>
            <a:r>
              <a:rPr sz="2400" spc="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90" dirty="0">
                <a:solidFill>
                  <a:srgbClr val="FF0000"/>
                </a:solidFill>
                <a:latin typeface="Georgia"/>
                <a:cs typeface="Georgia"/>
              </a:rPr>
              <a:t>esprit</a:t>
            </a:r>
            <a:r>
              <a:rPr sz="2400" spc="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95" dirty="0">
                <a:solidFill>
                  <a:srgbClr val="FF0000"/>
                </a:solidFill>
                <a:latin typeface="Georgia"/>
                <a:cs typeface="Georgia"/>
              </a:rPr>
              <a:t>critique</a:t>
            </a:r>
            <a:r>
              <a:rPr sz="2400" spc="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90" dirty="0">
                <a:latin typeface="Georgia"/>
                <a:cs typeface="Georgia"/>
              </a:rPr>
              <a:t>et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à</a:t>
            </a:r>
            <a:r>
              <a:rPr sz="2400" spc="30" dirty="0">
                <a:latin typeface="Georgia"/>
                <a:cs typeface="Georgia"/>
              </a:rPr>
              <a:t> </a:t>
            </a:r>
            <a:r>
              <a:rPr sz="2400" spc="185" dirty="0">
                <a:latin typeface="Georgia"/>
                <a:cs typeface="Georgia"/>
              </a:rPr>
              <a:t>utiliser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130" dirty="0">
                <a:latin typeface="Georgia"/>
                <a:cs typeface="Georgia"/>
              </a:rPr>
              <a:t>les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185" dirty="0">
                <a:latin typeface="Georgia"/>
                <a:cs typeface="Georgia"/>
              </a:rPr>
              <a:t>mathématiques </a:t>
            </a:r>
            <a:r>
              <a:rPr sz="2400" spc="175" dirty="0">
                <a:latin typeface="Georgia"/>
                <a:cs typeface="Georgia"/>
              </a:rPr>
              <a:t>(équations, vecteurs, </a:t>
            </a:r>
            <a:r>
              <a:rPr sz="2400" spc="180" dirty="0">
                <a:latin typeface="Georgia"/>
                <a:cs typeface="Georgia"/>
              </a:rPr>
              <a:t> </a:t>
            </a:r>
            <a:r>
              <a:rPr sz="2400" spc="160" dirty="0">
                <a:latin typeface="Georgia"/>
                <a:cs typeface="Georgia"/>
              </a:rPr>
              <a:t>calculs..)</a:t>
            </a:r>
            <a:r>
              <a:rPr sz="2400" spc="35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;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Georgia"/>
              <a:cs typeface="Georgia"/>
            </a:endParaRPr>
          </a:p>
          <a:p>
            <a:pPr marR="83185" algn="ctr">
              <a:lnSpc>
                <a:spcPct val="100000"/>
              </a:lnSpc>
            </a:pPr>
            <a:r>
              <a:rPr sz="2400" spc="114" dirty="0">
                <a:latin typeface="Segoe UI Symbol"/>
                <a:cs typeface="Segoe UI Symbol"/>
              </a:rPr>
              <a:t>⯈</a:t>
            </a:r>
            <a:r>
              <a:rPr sz="2400" spc="114" dirty="0">
                <a:latin typeface="Georgia"/>
                <a:cs typeface="Georgia"/>
              </a:rPr>
              <a:t>Tout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en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204" dirty="0">
                <a:latin typeface="Georgia"/>
                <a:cs typeface="Georgia"/>
              </a:rPr>
              <a:t>étant</a:t>
            </a:r>
            <a:r>
              <a:rPr sz="2400" spc="30" dirty="0">
                <a:latin typeface="Georgia"/>
                <a:cs typeface="Georgia"/>
              </a:rPr>
              <a:t> </a:t>
            </a:r>
            <a:r>
              <a:rPr sz="2400" spc="165" dirty="0">
                <a:latin typeface="Georgia"/>
                <a:cs typeface="Georgia"/>
              </a:rPr>
              <a:t>conscient</a:t>
            </a:r>
            <a:r>
              <a:rPr sz="2400" spc="40" dirty="0">
                <a:latin typeface="Georgia"/>
                <a:cs typeface="Georgia"/>
              </a:rPr>
              <a:t> </a:t>
            </a:r>
            <a:r>
              <a:rPr sz="2400" spc="210" dirty="0">
                <a:latin typeface="Georgia"/>
                <a:cs typeface="Georgia"/>
              </a:rPr>
              <a:t>du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travail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165" dirty="0">
                <a:latin typeface="Georgia"/>
                <a:cs typeface="Georgia"/>
              </a:rPr>
              <a:t>personnel</a:t>
            </a:r>
            <a:endParaRPr sz="2400">
              <a:latin typeface="Georgia"/>
              <a:cs typeface="Georgia"/>
            </a:endParaRPr>
          </a:p>
          <a:p>
            <a:pPr marL="194945" algn="ctr">
              <a:lnSpc>
                <a:spcPct val="100000"/>
              </a:lnSpc>
              <a:spcBef>
                <a:spcPts val="1445"/>
              </a:spcBef>
            </a:pPr>
            <a:r>
              <a:rPr sz="2400" spc="180" dirty="0">
                <a:latin typeface="Georgia"/>
                <a:cs typeface="Georgia"/>
              </a:rPr>
              <a:t>que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cela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150" dirty="0">
                <a:latin typeface="Georgia"/>
                <a:cs typeface="Georgia"/>
              </a:rPr>
              <a:t>impose</a:t>
            </a:r>
            <a:r>
              <a:rPr sz="2400" spc="25" dirty="0">
                <a:latin typeface="Georgia"/>
                <a:cs typeface="Georgia"/>
              </a:rPr>
              <a:t> </a:t>
            </a:r>
            <a:r>
              <a:rPr sz="2400" spc="-60" dirty="0">
                <a:latin typeface="Georgia"/>
                <a:cs typeface="Georgia"/>
              </a:rPr>
              <a:t>!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105"/>
              </a:spcBef>
            </a:pPr>
            <a:r>
              <a:rPr spc="240" dirty="0"/>
              <a:t>Choisir</a:t>
            </a:r>
            <a:r>
              <a:rPr spc="-15" dirty="0"/>
              <a:t> </a:t>
            </a:r>
            <a:r>
              <a:rPr spc="225" dirty="0"/>
              <a:t>la</a:t>
            </a:r>
            <a:r>
              <a:rPr spc="10" dirty="0"/>
              <a:t> </a:t>
            </a:r>
            <a:r>
              <a:rPr spc="220" dirty="0"/>
              <a:t>spécialité</a:t>
            </a:r>
            <a:r>
              <a:rPr spc="-15" dirty="0"/>
              <a:t> </a:t>
            </a:r>
            <a:r>
              <a:rPr spc="200" dirty="0"/>
              <a:t>Physique-Chimie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224" y="1962657"/>
            <a:ext cx="10379075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6F2F9F"/>
                </a:solidFill>
                <a:latin typeface="Georgia"/>
                <a:cs typeface="Georgia"/>
              </a:rPr>
              <a:t>Le</a:t>
            </a:r>
            <a:r>
              <a:rPr sz="1600" spc="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6F2F9F"/>
                </a:solidFill>
                <a:latin typeface="Georgia"/>
                <a:cs typeface="Georgia"/>
              </a:rPr>
              <a:t>cours</a:t>
            </a:r>
            <a:r>
              <a:rPr sz="1600" spc="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6F2F9F"/>
                </a:solidFill>
                <a:latin typeface="Georgia"/>
                <a:cs typeface="Georgia"/>
              </a:rPr>
              <a:t>de</a:t>
            </a:r>
            <a:r>
              <a:rPr sz="1600" spc="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6F2F9F"/>
                </a:solidFill>
                <a:latin typeface="Georgia"/>
                <a:cs typeface="Georgia"/>
              </a:rPr>
              <a:t>physique-chimie</a:t>
            </a:r>
            <a:r>
              <a:rPr sz="1600" spc="8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10" dirty="0">
                <a:solidFill>
                  <a:srgbClr val="6F2F9F"/>
                </a:solidFill>
                <a:latin typeface="Georgia"/>
                <a:cs typeface="Georgia"/>
              </a:rPr>
              <a:t>n’est</a:t>
            </a:r>
            <a:r>
              <a:rPr sz="1600" spc="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00" dirty="0">
                <a:solidFill>
                  <a:srgbClr val="6F2F9F"/>
                </a:solidFill>
                <a:latin typeface="Georgia"/>
                <a:cs typeface="Georgia"/>
              </a:rPr>
              <a:t>pas</a:t>
            </a:r>
            <a:r>
              <a:rPr sz="1600" spc="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40" dirty="0">
                <a:solidFill>
                  <a:srgbClr val="6F2F9F"/>
                </a:solidFill>
                <a:latin typeface="Georgia"/>
                <a:cs typeface="Georgia"/>
              </a:rPr>
              <a:t>un</a:t>
            </a:r>
            <a:r>
              <a:rPr sz="1600" spc="3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6F2F9F"/>
                </a:solidFill>
                <a:latin typeface="Georgia"/>
                <a:cs typeface="Georgia"/>
              </a:rPr>
              <a:t>cours</a:t>
            </a:r>
            <a:r>
              <a:rPr sz="1600" spc="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25" dirty="0">
                <a:solidFill>
                  <a:srgbClr val="6F2F9F"/>
                </a:solidFill>
                <a:latin typeface="Georgia"/>
                <a:cs typeface="Georgia"/>
              </a:rPr>
              <a:t>où</a:t>
            </a:r>
            <a:r>
              <a:rPr sz="1600" spc="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6F2F9F"/>
                </a:solidFill>
                <a:latin typeface="Georgia"/>
                <a:cs typeface="Georgia"/>
              </a:rPr>
              <a:t>l’on</a:t>
            </a:r>
            <a:r>
              <a:rPr sz="1600" spc="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25" dirty="0">
                <a:solidFill>
                  <a:srgbClr val="6F2F9F"/>
                </a:solidFill>
                <a:latin typeface="Georgia"/>
                <a:cs typeface="Georgia"/>
              </a:rPr>
              <a:t>attend</a:t>
            </a:r>
            <a:r>
              <a:rPr sz="1600" spc="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14" dirty="0">
                <a:solidFill>
                  <a:srgbClr val="6F2F9F"/>
                </a:solidFill>
                <a:latin typeface="Georgia"/>
                <a:cs typeface="Georgia"/>
              </a:rPr>
              <a:t>que</a:t>
            </a:r>
            <a:r>
              <a:rPr sz="1600" spc="3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6F2F9F"/>
                </a:solidFill>
                <a:latin typeface="Georgia"/>
                <a:cs typeface="Georgia"/>
              </a:rPr>
              <a:t>le</a:t>
            </a:r>
            <a:r>
              <a:rPr sz="1600" spc="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14" dirty="0">
                <a:solidFill>
                  <a:srgbClr val="6F2F9F"/>
                </a:solidFill>
                <a:latin typeface="Georgia"/>
                <a:cs typeface="Georgia"/>
              </a:rPr>
              <a:t>professeur</a:t>
            </a:r>
            <a:r>
              <a:rPr sz="1600" spc="3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6F2F9F"/>
                </a:solidFill>
                <a:latin typeface="Georgia"/>
                <a:cs typeface="Georgia"/>
              </a:rPr>
              <a:t>en</a:t>
            </a:r>
            <a:r>
              <a:rPr sz="1600" spc="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00" dirty="0">
                <a:solidFill>
                  <a:srgbClr val="6F2F9F"/>
                </a:solidFill>
                <a:latin typeface="Georgia"/>
                <a:cs typeface="Georgia"/>
              </a:rPr>
              <a:t>blouse</a:t>
            </a:r>
            <a:r>
              <a:rPr sz="1600" spc="3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6F2F9F"/>
                </a:solidFill>
                <a:latin typeface="Georgia"/>
                <a:cs typeface="Georgia"/>
              </a:rPr>
              <a:t>blanche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Georgia"/>
              <a:cs typeface="Georgia"/>
            </a:endParaRPr>
          </a:p>
          <a:p>
            <a:pPr marL="5080" algn="ctr">
              <a:lnSpc>
                <a:spcPct val="100000"/>
              </a:lnSpc>
            </a:pPr>
            <a:r>
              <a:rPr sz="1600" spc="85" dirty="0">
                <a:solidFill>
                  <a:srgbClr val="6F2F9F"/>
                </a:solidFill>
                <a:latin typeface="Georgia"/>
                <a:cs typeface="Georgia"/>
              </a:rPr>
              <a:t>fasse</a:t>
            </a:r>
            <a:r>
              <a:rPr sz="1600" spc="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10" dirty="0">
                <a:solidFill>
                  <a:srgbClr val="6F2F9F"/>
                </a:solidFill>
                <a:latin typeface="Georgia"/>
                <a:cs typeface="Georgia"/>
              </a:rPr>
              <a:t>exploser</a:t>
            </a:r>
            <a:r>
              <a:rPr sz="1600" spc="-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6F2F9F"/>
                </a:solidFill>
                <a:latin typeface="Georgia"/>
                <a:cs typeface="Georgia"/>
              </a:rPr>
              <a:t>quelque</a:t>
            </a:r>
            <a:r>
              <a:rPr sz="1600" spc="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6F2F9F"/>
                </a:solidFill>
                <a:latin typeface="Georgia"/>
                <a:cs typeface="Georgia"/>
              </a:rPr>
              <a:t>chose</a:t>
            </a:r>
            <a:r>
              <a:rPr sz="1600" spc="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-40" dirty="0">
                <a:solidFill>
                  <a:srgbClr val="6F2F9F"/>
                </a:solidFill>
                <a:latin typeface="Georgia"/>
                <a:cs typeface="Georgia"/>
              </a:rPr>
              <a:t>!</a:t>
            </a:r>
            <a:endParaRPr sz="1600">
              <a:latin typeface="Georgia"/>
              <a:cs typeface="Georgia"/>
            </a:endParaRPr>
          </a:p>
          <a:p>
            <a:pPr marL="45720" marR="39370" indent="1905" algn="ctr">
              <a:lnSpc>
                <a:spcPct val="200000"/>
              </a:lnSpc>
              <a:spcBef>
                <a:spcPts val="5"/>
              </a:spcBef>
            </a:pPr>
            <a:r>
              <a:rPr sz="1600" spc="110" dirty="0">
                <a:solidFill>
                  <a:srgbClr val="006FC0"/>
                </a:solidFill>
                <a:latin typeface="Georgia"/>
                <a:cs typeface="Georgia"/>
              </a:rPr>
              <a:t>C’est </a:t>
            </a:r>
            <a:r>
              <a:rPr sz="1600" spc="114" dirty="0">
                <a:solidFill>
                  <a:srgbClr val="006FC0"/>
                </a:solidFill>
                <a:latin typeface="Georgia"/>
                <a:cs typeface="Georgia"/>
              </a:rPr>
              <a:t>beaucoup </a:t>
            </a:r>
            <a:r>
              <a:rPr sz="1600" spc="125" dirty="0">
                <a:solidFill>
                  <a:srgbClr val="006FC0"/>
                </a:solidFill>
                <a:latin typeface="Georgia"/>
                <a:cs typeface="Georgia"/>
              </a:rPr>
              <a:t>plus </a:t>
            </a:r>
            <a:r>
              <a:rPr sz="1600" spc="114" dirty="0">
                <a:solidFill>
                  <a:srgbClr val="006FC0"/>
                </a:solidFill>
                <a:latin typeface="Georgia"/>
                <a:cs typeface="Georgia"/>
              </a:rPr>
              <a:t>que </a:t>
            </a:r>
            <a:r>
              <a:rPr sz="1600" spc="85" dirty="0">
                <a:solidFill>
                  <a:srgbClr val="006FC0"/>
                </a:solidFill>
                <a:latin typeface="Georgia"/>
                <a:cs typeface="Georgia"/>
              </a:rPr>
              <a:t>cela, </a:t>
            </a:r>
            <a:r>
              <a:rPr sz="1600" spc="105" dirty="0">
                <a:solidFill>
                  <a:srgbClr val="006FC0"/>
                </a:solidFill>
                <a:latin typeface="Georgia"/>
                <a:cs typeface="Georgia"/>
              </a:rPr>
              <a:t>il </a:t>
            </a:r>
            <a:r>
              <a:rPr sz="1600" spc="110" dirty="0">
                <a:solidFill>
                  <a:srgbClr val="006FC0"/>
                </a:solidFill>
                <a:latin typeface="Georgia"/>
                <a:cs typeface="Georgia"/>
              </a:rPr>
              <a:t>nous </a:t>
            </a:r>
            <a:r>
              <a:rPr sz="1600" spc="130" dirty="0">
                <a:solidFill>
                  <a:srgbClr val="006FC0"/>
                </a:solidFill>
                <a:latin typeface="Georgia"/>
                <a:cs typeface="Georgia"/>
              </a:rPr>
              <a:t>permet </a:t>
            </a:r>
            <a:r>
              <a:rPr sz="1600" spc="120" dirty="0">
                <a:solidFill>
                  <a:srgbClr val="006FC0"/>
                </a:solidFill>
                <a:latin typeface="Georgia"/>
                <a:cs typeface="Georgia"/>
              </a:rPr>
              <a:t>d’aborder </a:t>
            </a:r>
            <a:r>
              <a:rPr sz="1600" spc="114" dirty="0">
                <a:solidFill>
                  <a:srgbClr val="006FC0"/>
                </a:solidFill>
                <a:latin typeface="Georgia"/>
                <a:cs typeface="Georgia"/>
              </a:rPr>
              <a:t>scientifiquement </a:t>
            </a:r>
            <a:r>
              <a:rPr sz="1600" spc="120" dirty="0">
                <a:solidFill>
                  <a:srgbClr val="006FC0"/>
                </a:solidFill>
                <a:latin typeface="Georgia"/>
                <a:cs typeface="Georgia"/>
              </a:rPr>
              <a:t>l’univers </a:t>
            </a:r>
            <a:r>
              <a:rPr sz="1600" spc="100" dirty="0">
                <a:solidFill>
                  <a:srgbClr val="006FC0"/>
                </a:solidFill>
                <a:latin typeface="Georgia"/>
                <a:cs typeface="Georgia"/>
              </a:rPr>
              <a:t>dans </a:t>
            </a:r>
            <a:r>
              <a:rPr sz="1600" spc="110" dirty="0">
                <a:solidFill>
                  <a:srgbClr val="006FC0"/>
                </a:solidFill>
                <a:latin typeface="Georgia"/>
                <a:cs typeface="Georgia"/>
              </a:rPr>
              <a:t>lequel nous </a:t>
            </a:r>
            <a:r>
              <a:rPr sz="1600" spc="-37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14" dirty="0">
                <a:solidFill>
                  <a:srgbClr val="006FC0"/>
                </a:solidFill>
                <a:latin typeface="Georgia"/>
                <a:cs typeface="Georgia"/>
              </a:rPr>
              <a:t>vivons</a:t>
            </a:r>
            <a:r>
              <a:rPr sz="1600" spc="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45" dirty="0">
                <a:solidFill>
                  <a:srgbClr val="006FC0"/>
                </a:solidFill>
                <a:latin typeface="Georgia"/>
                <a:cs typeface="Georgia"/>
              </a:rPr>
              <a:t>pour</a:t>
            </a:r>
            <a:r>
              <a:rPr sz="1600" spc="2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14" dirty="0">
                <a:solidFill>
                  <a:srgbClr val="006FC0"/>
                </a:solidFill>
                <a:latin typeface="Georgia"/>
                <a:cs typeface="Georgia"/>
              </a:rPr>
              <a:t>mieux</a:t>
            </a:r>
            <a:r>
              <a:rPr sz="1600" spc="4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006FC0"/>
                </a:solidFill>
                <a:latin typeface="Georgia"/>
                <a:cs typeface="Georgia"/>
              </a:rPr>
              <a:t>le</a:t>
            </a:r>
            <a:r>
              <a:rPr sz="1600" spc="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006FC0"/>
                </a:solidFill>
                <a:latin typeface="Georgia"/>
                <a:cs typeface="Georgia"/>
              </a:rPr>
              <a:t>comprendre</a:t>
            </a:r>
            <a:r>
              <a:rPr sz="1600" spc="-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006FC0"/>
                </a:solidFill>
                <a:latin typeface="Georgia"/>
                <a:cs typeface="Georgia"/>
              </a:rPr>
              <a:t>et</a:t>
            </a:r>
            <a:r>
              <a:rPr sz="1600" spc="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006FC0"/>
                </a:solidFill>
                <a:latin typeface="Georgia"/>
                <a:cs typeface="Georgia"/>
              </a:rPr>
              <a:t>le</a:t>
            </a:r>
            <a:r>
              <a:rPr sz="1600" spc="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90" dirty="0">
                <a:solidFill>
                  <a:srgbClr val="006FC0"/>
                </a:solidFill>
                <a:latin typeface="Georgia"/>
                <a:cs typeface="Georgia"/>
              </a:rPr>
              <a:t>dominer.</a:t>
            </a:r>
            <a:r>
              <a:rPr sz="1600" spc="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70" dirty="0">
                <a:solidFill>
                  <a:srgbClr val="006FC0"/>
                </a:solidFill>
                <a:latin typeface="Georgia"/>
                <a:cs typeface="Georgia"/>
              </a:rPr>
              <a:t>De</a:t>
            </a:r>
            <a:r>
              <a:rPr sz="1600" spc="3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006FC0"/>
                </a:solidFill>
                <a:latin typeface="Georgia"/>
                <a:cs typeface="Georgia"/>
              </a:rPr>
              <a:t>la</a:t>
            </a:r>
            <a:r>
              <a:rPr sz="1600" spc="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14" dirty="0">
                <a:solidFill>
                  <a:srgbClr val="006FC0"/>
                </a:solidFill>
                <a:latin typeface="Georgia"/>
                <a:cs typeface="Georgia"/>
              </a:rPr>
              <a:t>physique</a:t>
            </a:r>
            <a:r>
              <a:rPr sz="1600" spc="7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30" dirty="0">
                <a:solidFill>
                  <a:srgbClr val="006FC0"/>
                </a:solidFill>
                <a:latin typeface="Georgia"/>
                <a:cs typeface="Georgia"/>
              </a:rPr>
              <a:t>newtonienne</a:t>
            </a:r>
            <a:r>
              <a:rPr sz="1600" spc="5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006FC0"/>
                </a:solidFill>
                <a:latin typeface="Georgia"/>
                <a:cs typeface="Georgia"/>
              </a:rPr>
              <a:t>à</a:t>
            </a:r>
            <a:r>
              <a:rPr sz="1600" spc="3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10" dirty="0">
                <a:solidFill>
                  <a:srgbClr val="006FC0"/>
                </a:solidFill>
                <a:latin typeface="Georgia"/>
                <a:cs typeface="Georgia"/>
              </a:rPr>
              <a:t>la</a:t>
            </a:r>
            <a:r>
              <a:rPr sz="1600" spc="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006FC0"/>
                </a:solidFill>
                <a:latin typeface="Georgia"/>
                <a:cs typeface="Georgia"/>
              </a:rPr>
              <a:t>chimie</a:t>
            </a:r>
            <a:r>
              <a:rPr sz="1600" spc="4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10" dirty="0">
                <a:solidFill>
                  <a:srgbClr val="006FC0"/>
                </a:solidFill>
                <a:latin typeface="Georgia"/>
                <a:cs typeface="Georgia"/>
              </a:rPr>
              <a:t>moléculaire </a:t>
            </a:r>
            <a:r>
              <a:rPr sz="1600" spc="-37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006FC0"/>
                </a:solidFill>
                <a:latin typeface="Georgia"/>
                <a:cs typeface="Georgia"/>
              </a:rPr>
              <a:t>en </a:t>
            </a:r>
            <a:r>
              <a:rPr sz="1600" spc="110" dirty="0">
                <a:solidFill>
                  <a:srgbClr val="006FC0"/>
                </a:solidFill>
                <a:latin typeface="Georgia"/>
                <a:cs typeface="Georgia"/>
              </a:rPr>
              <a:t>passant </a:t>
            </a:r>
            <a:r>
              <a:rPr sz="1600" spc="145" dirty="0">
                <a:solidFill>
                  <a:srgbClr val="006FC0"/>
                </a:solidFill>
                <a:latin typeface="Georgia"/>
                <a:cs typeface="Georgia"/>
              </a:rPr>
              <a:t>par </a:t>
            </a:r>
            <a:r>
              <a:rPr sz="1600" spc="110" dirty="0">
                <a:solidFill>
                  <a:srgbClr val="006FC0"/>
                </a:solidFill>
                <a:latin typeface="Georgia"/>
                <a:cs typeface="Georgia"/>
              </a:rPr>
              <a:t>l’électricité, </a:t>
            </a:r>
            <a:r>
              <a:rPr sz="1600" spc="85" dirty="0">
                <a:solidFill>
                  <a:srgbClr val="006FC0"/>
                </a:solidFill>
                <a:latin typeface="Georgia"/>
                <a:cs typeface="Georgia"/>
              </a:rPr>
              <a:t>les </a:t>
            </a:r>
            <a:r>
              <a:rPr sz="1600" spc="105" dirty="0">
                <a:solidFill>
                  <a:srgbClr val="006FC0"/>
                </a:solidFill>
                <a:latin typeface="Georgia"/>
                <a:cs typeface="Georgia"/>
              </a:rPr>
              <a:t>physiciens </a:t>
            </a:r>
            <a:r>
              <a:rPr sz="1600" spc="125" dirty="0">
                <a:solidFill>
                  <a:srgbClr val="006FC0"/>
                </a:solidFill>
                <a:latin typeface="Georgia"/>
                <a:cs typeface="Georgia"/>
              </a:rPr>
              <a:t>apprennent </a:t>
            </a:r>
            <a:r>
              <a:rPr sz="1600" spc="95" dirty="0">
                <a:solidFill>
                  <a:srgbClr val="006FC0"/>
                </a:solidFill>
                <a:latin typeface="Georgia"/>
                <a:cs typeface="Georgia"/>
              </a:rPr>
              <a:t>à </a:t>
            </a:r>
            <a:r>
              <a:rPr sz="1600" spc="130" dirty="0">
                <a:solidFill>
                  <a:srgbClr val="006FC0"/>
                </a:solidFill>
                <a:latin typeface="Georgia"/>
                <a:cs typeface="Georgia"/>
              </a:rPr>
              <a:t>percer </a:t>
            </a:r>
            <a:r>
              <a:rPr sz="1600" spc="85" dirty="0">
                <a:solidFill>
                  <a:srgbClr val="006FC0"/>
                </a:solidFill>
                <a:latin typeface="Georgia"/>
                <a:cs typeface="Georgia"/>
              </a:rPr>
              <a:t>les </a:t>
            </a:r>
            <a:r>
              <a:rPr sz="1600" spc="110" dirty="0">
                <a:solidFill>
                  <a:srgbClr val="006FC0"/>
                </a:solidFill>
                <a:latin typeface="Georgia"/>
                <a:cs typeface="Georgia"/>
              </a:rPr>
              <a:t>mystères </a:t>
            </a:r>
            <a:r>
              <a:rPr sz="1600" spc="125" dirty="0">
                <a:solidFill>
                  <a:srgbClr val="006FC0"/>
                </a:solidFill>
                <a:latin typeface="Georgia"/>
                <a:cs typeface="Georgia"/>
              </a:rPr>
              <a:t>qui </a:t>
            </a:r>
            <a:r>
              <a:rPr sz="1600" spc="110" dirty="0">
                <a:solidFill>
                  <a:srgbClr val="006FC0"/>
                </a:solidFill>
                <a:latin typeface="Georgia"/>
                <a:cs typeface="Georgia"/>
              </a:rPr>
              <a:t>nous </a:t>
            </a:r>
            <a:r>
              <a:rPr sz="1600" spc="130" dirty="0">
                <a:solidFill>
                  <a:srgbClr val="006FC0"/>
                </a:solidFill>
                <a:latin typeface="Georgia"/>
                <a:cs typeface="Georgia"/>
              </a:rPr>
              <a:t>entourent </a:t>
            </a:r>
            <a:r>
              <a:rPr sz="1600" spc="120" dirty="0">
                <a:solidFill>
                  <a:srgbClr val="006FC0"/>
                </a:solidFill>
                <a:latin typeface="Georgia"/>
                <a:cs typeface="Georgia"/>
              </a:rPr>
              <a:t>au </a:t>
            </a:r>
            <a:r>
              <a:rPr sz="1600" spc="1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006FC0"/>
                </a:solidFill>
                <a:latin typeface="Georgia"/>
                <a:cs typeface="Georgia"/>
              </a:rPr>
              <a:t>quotidien.</a:t>
            </a:r>
            <a:endParaRPr sz="1600">
              <a:latin typeface="Georgia"/>
              <a:cs typeface="Georgia"/>
            </a:endParaRPr>
          </a:p>
          <a:p>
            <a:pPr marL="12700" marR="5080" algn="ctr">
              <a:lnSpc>
                <a:spcPct val="200000"/>
              </a:lnSpc>
            </a:pPr>
            <a:r>
              <a:rPr sz="1600" spc="114" dirty="0">
                <a:solidFill>
                  <a:srgbClr val="00AF50"/>
                </a:solidFill>
                <a:latin typeface="Georgia"/>
                <a:cs typeface="Georgia"/>
              </a:rPr>
              <a:t>Esprits</a:t>
            </a:r>
            <a:r>
              <a:rPr sz="1600" spc="3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00AF50"/>
                </a:solidFill>
                <a:latin typeface="Georgia"/>
                <a:cs typeface="Georgia"/>
              </a:rPr>
              <a:t>rationnels,</a:t>
            </a:r>
            <a:r>
              <a:rPr sz="1600" spc="4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25" dirty="0">
                <a:solidFill>
                  <a:srgbClr val="00AF50"/>
                </a:solidFill>
                <a:latin typeface="Georgia"/>
                <a:cs typeface="Georgia"/>
              </a:rPr>
              <a:t>rigoureux,</a:t>
            </a:r>
            <a:r>
              <a:rPr sz="1600" spc="4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00AF50"/>
                </a:solidFill>
                <a:latin typeface="Georgia"/>
                <a:cs typeface="Georgia"/>
              </a:rPr>
              <a:t>curieux,</a:t>
            </a:r>
            <a:r>
              <a:rPr sz="1600" spc="4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25" dirty="0">
                <a:solidFill>
                  <a:srgbClr val="00AF50"/>
                </a:solidFill>
                <a:latin typeface="Georgia"/>
                <a:cs typeface="Georgia"/>
              </a:rPr>
              <a:t>qui</a:t>
            </a:r>
            <a:r>
              <a:rPr sz="1600" spc="3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00AF50"/>
                </a:solidFill>
                <a:latin typeface="Georgia"/>
                <a:cs typeface="Georgia"/>
              </a:rPr>
              <a:t>aimez</a:t>
            </a:r>
            <a:r>
              <a:rPr sz="1600" spc="5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85" dirty="0">
                <a:solidFill>
                  <a:srgbClr val="00AF50"/>
                </a:solidFill>
                <a:latin typeface="Georgia"/>
                <a:cs typeface="Georgia"/>
              </a:rPr>
              <a:t>les</a:t>
            </a:r>
            <a:r>
              <a:rPr sz="1600" spc="2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00AF50"/>
                </a:solidFill>
                <a:latin typeface="Georgia"/>
                <a:cs typeface="Georgia"/>
              </a:rPr>
              <a:t>problèmes</a:t>
            </a:r>
            <a:r>
              <a:rPr sz="1600" spc="1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00AF50"/>
                </a:solidFill>
                <a:latin typeface="Georgia"/>
                <a:cs typeface="Georgia"/>
              </a:rPr>
              <a:t>et</a:t>
            </a:r>
            <a:r>
              <a:rPr sz="1600" spc="3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45" dirty="0">
                <a:solidFill>
                  <a:srgbClr val="00AF50"/>
                </a:solidFill>
                <a:latin typeface="Georgia"/>
                <a:cs typeface="Georgia"/>
              </a:rPr>
              <a:t>surtout</a:t>
            </a:r>
            <a:r>
              <a:rPr sz="1600" spc="4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85" dirty="0">
                <a:solidFill>
                  <a:srgbClr val="00AF50"/>
                </a:solidFill>
                <a:latin typeface="Georgia"/>
                <a:cs typeface="Georgia"/>
              </a:rPr>
              <a:t>les</a:t>
            </a:r>
            <a:r>
              <a:rPr sz="1600" spc="2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00AF50"/>
                </a:solidFill>
                <a:latin typeface="Georgia"/>
                <a:cs typeface="Georgia"/>
              </a:rPr>
              <a:t>résoudre,</a:t>
            </a:r>
            <a:r>
              <a:rPr sz="1600" spc="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10" dirty="0">
                <a:solidFill>
                  <a:srgbClr val="00AF50"/>
                </a:solidFill>
                <a:latin typeface="Georgia"/>
                <a:cs typeface="Georgia"/>
              </a:rPr>
              <a:t>vous</a:t>
            </a:r>
            <a:r>
              <a:rPr sz="1600" spc="3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200" dirty="0">
                <a:solidFill>
                  <a:srgbClr val="00AF50"/>
                </a:solidFill>
                <a:latin typeface="Georgia"/>
                <a:cs typeface="Georgia"/>
              </a:rPr>
              <a:t>y</a:t>
            </a:r>
            <a:r>
              <a:rPr sz="1600" spc="2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00" dirty="0">
                <a:solidFill>
                  <a:srgbClr val="00AF50"/>
                </a:solidFill>
                <a:latin typeface="Georgia"/>
                <a:cs typeface="Georgia"/>
              </a:rPr>
              <a:t>serez</a:t>
            </a:r>
            <a:r>
              <a:rPr sz="1600" spc="2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00AF50"/>
                </a:solidFill>
                <a:latin typeface="Georgia"/>
                <a:cs typeface="Georgia"/>
              </a:rPr>
              <a:t>à </a:t>
            </a:r>
            <a:r>
              <a:rPr sz="1600" spc="-37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125" dirty="0">
                <a:solidFill>
                  <a:srgbClr val="00AF50"/>
                </a:solidFill>
                <a:latin typeface="Georgia"/>
                <a:cs typeface="Georgia"/>
              </a:rPr>
              <a:t>votre</a:t>
            </a:r>
            <a:r>
              <a:rPr sz="1600" spc="1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600" spc="70" dirty="0">
                <a:solidFill>
                  <a:srgbClr val="00AF50"/>
                </a:solidFill>
                <a:latin typeface="Georgia"/>
                <a:cs typeface="Georgia"/>
              </a:rPr>
              <a:t>aise.</a:t>
            </a:r>
            <a:endParaRPr sz="1600">
              <a:latin typeface="Georgia"/>
              <a:cs typeface="Georgia"/>
            </a:endParaRPr>
          </a:p>
          <a:p>
            <a:pPr marL="68580" marR="59055" algn="ctr">
              <a:lnSpc>
                <a:spcPct val="200000"/>
              </a:lnSpc>
            </a:pPr>
            <a:r>
              <a:rPr sz="1600" spc="95" dirty="0">
                <a:solidFill>
                  <a:srgbClr val="FF0000"/>
                </a:solidFill>
                <a:latin typeface="Georgia"/>
                <a:cs typeface="Georgia"/>
              </a:rPr>
              <a:t>Vous</a:t>
            </a:r>
            <a:r>
              <a:rPr sz="1600" spc="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FF0000"/>
                </a:solidFill>
                <a:latin typeface="Georgia"/>
                <a:cs typeface="Georgia"/>
              </a:rPr>
              <a:t>comprendrez</a:t>
            </a: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14" dirty="0">
                <a:solidFill>
                  <a:srgbClr val="FF0000"/>
                </a:solidFill>
                <a:latin typeface="Georgia"/>
                <a:cs typeface="Georgia"/>
              </a:rPr>
              <a:t>que</a:t>
            </a:r>
            <a:r>
              <a:rPr sz="1600" spc="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10" dirty="0">
                <a:solidFill>
                  <a:srgbClr val="FF0000"/>
                </a:solidFill>
                <a:latin typeface="Georgia"/>
                <a:cs typeface="Georgia"/>
              </a:rPr>
              <a:t>la</a:t>
            </a:r>
            <a:r>
              <a:rPr sz="16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FF0000"/>
                </a:solidFill>
                <a:latin typeface="Georgia"/>
                <a:cs typeface="Georgia"/>
              </a:rPr>
              <a:t>physique-chimie</a:t>
            </a:r>
            <a:r>
              <a:rPr sz="1600" spc="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FF0000"/>
                </a:solidFill>
                <a:latin typeface="Georgia"/>
                <a:cs typeface="Georgia"/>
              </a:rPr>
              <a:t>est</a:t>
            </a:r>
            <a:r>
              <a:rPr sz="160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50" dirty="0">
                <a:solidFill>
                  <a:srgbClr val="FF0000"/>
                </a:solidFill>
                <a:latin typeface="Georgia"/>
                <a:cs typeface="Georgia"/>
              </a:rPr>
              <a:t>partout</a:t>
            </a:r>
            <a:r>
              <a:rPr sz="160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Georgia"/>
                <a:cs typeface="Georgia"/>
              </a:rPr>
              <a:t>:</a:t>
            </a:r>
            <a:r>
              <a:rPr sz="1600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00" dirty="0">
                <a:solidFill>
                  <a:srgbClr val="FF0000"/>
                </a:solidFill>
                <a:latin typeface="Georgia"/>
                <a:cs typeface="Georgia"/>
              </a:rPr>
              <a:t>dans</a:t>
            </a:r>
            <a:r>
              <a:rPr sz="160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10" dirty="0">
                <a:solidFill>
                  <a:srgbClr val="FF0000"/>
                </a:solidFill>
                <a:latin typeface="Georgia"/>
                <a:cs typeface="Georgia"/>
              </a:rPr>
              <a:t>la</a:t>
            </a:r>
            <a:r>
              <a:rPr sz="16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14" dirty="0">
                <a:solidFill>
                  <a:srgbClr val="FF0000"/>
                </a:solidFill>
                <a:latin typeface="Georgia"/>
                <a:cs typeface="Georgia"/>
              </a:rPr>
              <a:t>lumière</a:t>
            </a:r>
            <a:r>
              <a:rPr sz="1600" spc="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FF0000"/>
                </a:solidFill>
                <a:latin typeface="Georgia"/>
                <a:cs typeface="Georgia"/>
              </a:rPr>
              <a:t>et</a:t>
            </a:r>
            <a:r>
              <a:rPr sz="160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FF0000"/>
                </a:solidFill>
                <a:latin typeface="Georgia"/>
                <a:cs typeface="Georgia"/>
              </a:rPr>
              <a:t>dans</a:t>
            </a:r>
            <a:r>
              <a:rPr sz="160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25" dirty="0">
                <a:solidFill>
                  <a:srgbClr val="FF0000"/>
                </a:solidFill>
                <a:latin typeface="Georgia"/>
                <a:cs typeface="Georgia"/>
              </a:rPr>
              <a:t>notre</a:t>
            </a:r>
            <a:r>
              <a:rPr sz="16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90" dirty="0">
                <a:solidFill>
                  <a:srgbClr val="FF0000"/>
                </a:solidFill>
                <a:latin typeface="Georgia"/>
                <a:cs typeface="Georgia"/>
              </a:rPr>
              <a:t>œil,</a:t>
            </a:r>
            <a:r>
              <a:rPr sz="160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00" dirty="0">
                <a:solidFill>
                  <a:srgbClr val="FF0000"/>
                </a:solidFill>
                <a:latin typeface="Georgia"/>
                <a:cs typeface="Georgia"/>
              </a:rPr>
              <a:t>dans</a:t>
            </a:r>
            <a:r>
              <a:rPr sz="160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25" dirty="0">
                <a:solidFill>
                  <a:srgbClr val="FF0000"/>
                </a:solidFill>
                <a:latin typeface="Georgia"/>
                <a:cs typeface="Georgia"/>
              </a:rPr>
              <a:t>notre </a:t>
            </a:r>
            <a:r>
              <a:rPr sz="1600" spc="-3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10" dirty="0">
                <a:solidFill>
                  <a:srgbClr val="FF0000"/>
                </a:solidFill>
                <a:latin typeface="Georgia"/>
                <a:cs typeface="Georgia"/>
              </a:rPr>
              <a:t>corps,</a:t>
            </a:r>
            <a:r>
              <a:rPr sz="1600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00" dirty="0">
                <a:solidFill>
                  <a:srgbClr val="FF0000"/>
                </a:solidFill>
                <a:latin typeface="Georgia"/>
                <a:cs typeface="Georgia"/>
              </a:rPr>
              <a:t>dans</a:t>
            </a:r>
            <a:r>
              <a:rPr sz="16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95" dirty="0">
                <a:solidFill>
                  <a:srgbClr val="FF0000"/>
                </a:solidFill>
                <a:latin typeface="Georgia"/>
                <a:cs typeface="Georgia"/>
              </a:rPr>
              <a:t>le</a:t>
            </a:r>
            <a:r>
              <a:rPr sz="1600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85" dirty="0">
                <a:solidFill>
                  <a:srgbClr val="FF0000"/>
                </a:solidFill>
                <a:latin typeface="Georgia"/>
                <a:cs typeface="Georgia"/>
              </a:rPr>
              <a:t>ciel,</a:t>
            </a:r>
            <a:r>
              <a:rPr sz="1600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FF0000"/>
                </a:solidFill>
                <a:latin typeface="Georgia"/>
                <a:cs typeface="Georgia"/>
              </a:rPr>
              <a:t>au</a:t>
            </a:r>
            <a:r>
              <a:rPr sz="1600" spc="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20" dirty="0">
                <a:solidFill>
                  <a:srgbClr val="FF0000"/>
                </a:solidFill>
                <a:latin typeface="Georgia"/>
                <a:cs typeface="Georgia"/>
              </a:rPr>
              <a:t>centre</a:t>
            </a:r>
            <a:r>
              <a:rPr sz="1600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90" dirty="0">
                <a:solidFill>
                  <a:srgbClr val="FF0000"/>
                </a:solidFill>
                <a:latin typeface="Georgia"/>
                <a:cs typeface="Georgia"/>
              </a:rPr>
              <a:t>de</a:t>
            </a:r>
            <a:r>
              <a:rPr sz="160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10" dirty="0">
                <a:solidFill>
                  <a:srgbClr val="FF0000"/>
                </a:solidFill>
                <a:latin typeface="Georgia"/>
                <a:cs typeface="Georgia"/>
              </a:rPr>
              <a:t>la</a:t>
            </a:r>
            <a:r>
              <a:rPr sz="1600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114" dirty="0">
                <a:solidFill>
                  <a:srgbClr val="FF0000"/>
                </a:solidFill>
                <a:latin typeface="Georgia"/>
                <a:cs typeface="Georgia"/>
              </a:rPr>
              <a:t>Terre…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8883" y="0"/>
            <a:ext cx="8714232" cy="1766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485" y="738581"/>
            <a:ext cx="9418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heures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cours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 2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heures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Travaux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Pratiques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66971" y="0"/>
            <a:ext cx="3840479" cy="965200"/>
            <a:chOff x="3966971" y="0"/>
            <a:chExt cx="3840479" cy="965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9851" y="0"/>
              <a:ext cx="3456432" cy="7421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6971" y="0"/>
              <a:ext cx="3840479" cy="9646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9287" y="22859"/>
              <a:ext cx="3342132" cy="6461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88663" y="26289"/>
            <a:ext cx="3100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semaine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0248" y="1569718"/>
            <a:ext cx="11290300" cy="5175885"/>
            <a:chOff x="460248" y="1569718"/>
            <a:chExt cx="11290300" cy="517588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248" y="1569718"/>
              <a:ext cx="3883152" cy="51755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2812" y="1569719"/>
              <a:ext cx="6777228" cy="50840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476" y="789406"/>
            <a:ext cx="3454679" cy="51861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6732" y="870203"/>
            <a:ext cx="4232478" cy="51176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0771" y="815339"/>
            <a:ext cx="3776472" cy="19522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47515" y="2923032"/>
            <a:ext cx="3919728" cy="37048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55547" y="0"/>
            <a:ext cx="10093960" cy="955675"/>
            <a:chOff x="955547" y="0"/>
            <a:chExt cx="10093960" cy="95567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8427" y="0"/>
              <a:ext cx="9910572" cy="7330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5547" y="0"/>
              <a:ext cx="9572244" cy="9555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7863" y="13716"/>
              <a:ext cx="9796272" cy="64617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76350" y="17526"/>
            <a:ext cx="8934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 nouveaux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Calibri"/>
                <a:cs typeface="Calibri"/>
              </a:rPr>
              <a:t>Travaux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Pratiques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semaine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4554" y="905002"/>
            <a:ext cx="6883400" cy="477520"/>
            <a:chOff x="2654554" y="905002"/>
            <a:chExt cx="6883400" cy="477520"/>
          </a:xfrm>
        </p:grpSpPr>
        <p:sp>
          <p:nvSpPr>
            <p:cNvPr id="3" name="object 3"/>
            <p:cNvSpPr/>
            <p:nvPr/>
          </p:nvSpPr>
          <p:spPr>
            <a:xfrm>
              <a:off x="2660904" y="911352"/>
              <a:ext cx="6870700" cy="464820"/>
            </a:xfrm>
            <a:custGeom>
              <a:avLst/>
              <a:gdLst/>
              <a:ahLst/>
              <a:cxnLst/>
              <a:rect l="l" t="t" r="r" b="b"/>
              <a:pathLst>
                <a:path w="6870700" h="464819">
                  <a:moveTo>
                    <a:pt x="6870192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6870192" y="464820"/>
                  </a:lnTo>
                  <a:lnTo>
                    <a:pt x="68701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60904" y="911352"/>
              <a:ext cx="6870700" cy="464820"/>
            </a:xfrm>
            <a:custGeom>
              <a:avLst/>
              <a:gdLst/>
              <a:ahLst/>
              <a:cxnLst/>
              <a:rect l="l" t="t" r="r" b="b"/>
              <a:pathLst>
                <a:path w="6870700" h="464819">
                  <a:moveTo>
                    <a:pt x="0" y="464820"/>
                  </a:moveTo>
                  <a:lnTo>
                    <a:pt x="6870192" y="464820"/>
                  </a:lnTo>
                  <a:lnTo>
                    <a:pt x="6870192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86403" y="1025397"/>
            <a:ext cx="5217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CONSTITUTION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TRANSFORMATIONS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MATIERE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701" y="1430908"/>
            <a:ext cx="4376420" cy="112014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21082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660"/>
              </a:spcBef>
            </a:pPr>
            <a:r>
              <a:rPr sz="1800" b="1" spc="105" dirty="0">
                <a:latin typeface="Arial"/>
                <a:cs typeface="Arial"/>
              </a:rPr>
              <a:t>S</a:t>
            </a:r>
            <a:r>
              <a:rPr sz="1800" b="1" spc="-75" dirty="0">
                <a:latin typeface="Arial"/>
                <a:cs typeface="Arial"/>
              </a:rPr>
              <a:t>u</a:t>
            </a:r>
            <a:r>
              <a:rPr sz="1800" b="1" spc="55" dirty="0">
                <a:latin typeface="Arial"/>
                <a:cs typeface="Arial"/>
              </a:rPr>
              <a:t>i</a:t>
            </a:r>
            <a:r>
              <a:rPr sz="1800" b="1" spc="-75" dirty="0">
                <a:latin typeface="Arial"/>
                <a:cs typeface="Arial"/>
              </a:rPr>
              <a:t>v</a:t>
            </a:r>
            <a:r>
              <a:rPr sz="1800" b="1" spc="-35" dirty="0">
                <a:latin typeface="Arial"/>
                <a:cs typeface="Arial"/>
              </a:rPr>
              <a:t>i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360" dirty="0">
                <a:latin typeface="Arial"/>
                <a:cs typeface="Arial"/>
              </a:rPr>
              <a:t>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l</a:t>
            </a:r>
            <a:r>
              <a:rPr sz="1800" b="1" spc="-90" dirty="0">
                <a:latin typeface="Arial"/>
                <a:cs typeface="Arial"/>
              </a:rPr>
              <a:t>’</a:t>
            </a:r>
            <a:r>
              <a:rPr sz="1800" b="1" spc="-175" dirty="0">
                <a:latin typeface="Arial"/>
                <a:cs typeface="Arial"/>
              </a:rPr>
              <a:t>évol</a:t>
            </a:r>
            <a:r>
              <a:rPr sz="1800" b="1" spc="-204" dirty="0">
                <a:latin typeface="Arial"/>
                <a:cs typeface="Arial"/>
              </a:rPr>
              <a:t>u</a:t>
            </a:r>
            <a:r>
              <a:rPr sz="1800" b="1" spc="-65" dirty="0">
                <a:latin typeface="Arial"/>
                <a:cs typeface="Arial"/>
              </a:rPr>
              <a:t>tio</a:t>
            </a:r>
            <a:r>
              <a:rPr sz="1800" b="1" spc="-90" dirty="0">
                <a:latin typeface="Arial"/>
                <a:cs typeface="Arial"/>
              </a:rPr>
              <a:t>n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90" dirty="0">
                <a:latin typeface="Arial"/>
                <a:cs typeface="Arial"/>
              </a:rPr>
              <a:t>’</a:t>
            </a:r>
            <a:r>
              <a:rPr sz="1800" b="1" spc="-75" dirty="0">
                <a:latin typeface="Arial"/>
                <a:cs typeface="Arial"/>
              </a:rPr>
              <a:t>u</a:t>
            </a:r>
            <a:r>
              <a:rPr sz="1800" b="1" spc="20" dirty="0">
                <a:latin typeface="Arial"/>
                <a:cs typeface="Arial"/>
              </a:rPr>
              <a:t>n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155" dirty="0">
                <a:latin typeface="Arial"/>
                <a:cs typeface="Arial"/>
              </a:rPr>
              <a:t>y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30" dirty="0">
                <a:latin typeface="Arial"/>
                <a:cs typeface="Arial"/>
              </a:rPr>
              <a:t>t</a:t>
            </a:r>
            <a:r>
              <a:rPr sz="1800" b="1" spc="-204" dirty="0">
                <a:latin typeface="Arial"/>
                <a:cs typeface="Arial"/>
              </a:rPr>
              <a:t>ème,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55" dirty="0">
                <a:latin typeface="Arial"/>
                <a:cs typeface="Arial"/>
              </a:rPr>
              <a:t>i</a:t>
            </a:r>
            <a:r>
              <a:rPr sz="1800" b="1" spc="-350" dirty="0">
                <a:latin typeface="Arial"/>
                <a:cs typeface="Arial"/>
              </a:rPr>
              <a:t>è</a:t>
            </a:r>
            <a:r>
              <a:rPr sz="1800" b="1" spc="-215" dirty="0">
                <a:latin typeface="Arial"/>
                <a:cs typeface="Arial"/>
              </a:rPr>
              <a:t>ge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10" dirty="0">
                <a:latin typeface="Arial"/>
                <a:cs typeface="Arial"/>
              </a:rPr>
              <a:t>d</a:t>
            </a:r>
            <a:r>
              <a:rPr sz="1800" b="1" spc="-90" dirty="0">
                <a:latin typeface="Arial"/>
                <a:cs typeface="Arial"/>
              </a:rPr>
              <a:t>’</a:t>
            </a:r>
            <a:r>
              <a:rPr sz="1800" b="1" spc="-25" dirty="0">
                <a:latin typeface="Arial"/>
                <a:cs typeface="Arial"/>
              </a:rPr>
              <a:t>u</a:t>
            </a:r>
            <a:r>
              <a:rPr sz="1800" b="1" spc="-20" dirty="0">
                <a:latin typeface="Arial"/>
                <a:cs typeface="Arial"/>
              </a:rPr>
              <a:t>n</a:t>
            </a:r>
            <a:r>
              <a:rPr sz="1800" b="1" spc="-355" dirty="0">
                <a:latin typeface="Arial"/>
                <a:cs typeface="Arial"/>
              </a:rPr>
              <a:t>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30" dirty="0">
                <a:latin typeface="Arial"/>
                <a:cs typeface="Arial"/>
              </a:rPr>
              <a:t>t</a:t>
            </a:r>
            <a:r>
              <a:rPr sz="1800" b="1" spc="-25" dirty="0">
                <a:latin typeface="Arial"/>
                <a:cs typeface="Arial"/>
              </a:rPr>
              <a:t>r</a:t>
            </a:r>
            <a:r>
              <a:rPr sz="1800" b="1" spc="-105" dirty="0">
                <a:latin typeface="Arial"/>
                <a:cs typeface="Arial"/>
              </a:rPr>
              <a:t>a</a:t>
            </a:r>
            <a:r>
              <a:rPr sz="1800" b="1" spc="-110" dirty="0">
                <a:latin typeface="Arial"/>
                <a:cs typeface="Arial"/>
              </a:rPr>
              <a:t>n</a:t>
            </a:r>
            <a:r>
              <a:rPr sz="1800" b="1" spc="-85" dirty="0">
                <a:latin typeface="Arial"/>
                <a:cs typeface="Arial"/>
              </a:rPr>
              <a:t>s</a:t>
            </a:r>
            <a:r>
              <a:rPr sz="1800" b="1" spc="114" dirty="0">
                <a:latin typeface="Arial"/>
                <a:cs typeface="Arial"/>
              </a:rPr>
              <a:t>f</a:t>
            </a:r>
            <a:r>
              <a:rPr sz="1800" b="1" spc="-125" dirty="0">
                <a:latin typeface="Arial"/>
                <a:cs typeface="Arial"/>
              </a:rPr>
              <a:t>or</a:t>
            </a:r>
            <a:r>
              <a:rPr sz="1800" b="1" spc="-220" dirty="0">
                <a:latin typeface="Arial"/>
                <a:cs typeface="Arial"/>
              </a:rPr>
              <a:t>m</a:t>
            </a: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45" dirty="0">
                <a:latin typeface="Arial"/>
                <a:cs typeface="Arial"/>
              </a:rPr>
              <a:t>t</a:t>
            </a:r>
            <a:r>
              <a:rPr sz="1800" b="1" spc="-105" dirty="0">
                <a:latin typeface="Arial"/>
                <a:cs typeface="Arial"/>
              </a:rPr>
              <a:t>i</a:t>
            </a:r>
            <a:r>
              <a:rPr sz="1800" b="1" spc="-210" dirty="0">
                <a:latin typeface="Arial"/>
                <a:cs typeface="Arial"/>
              </a:rPr>
              <a:t>o</a:t>
            </a:r>
            <a:r>
              <a:rPr sz="1800" b="1" spc="2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616" y="2761107"/>
            <a:ext cx="4345305" cy="112014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039494" marR="266700" indent="-772795">
              <a:lnSpc>
                <a:spcPts val="4320"/>
              </a:lnSpc>
              <a:spcBef>
                <a:spcPts val="5"/>
              </a:spcBef>
            </a:pPr>
            <a:r>
              <a:rPr sz="1800" b="1" spc="-170" dirty="0">
                <a:latin typeface="Arial"/>
                <a:cs typeface="Arial"/>
              </a:rPr>
              <a:t>D</a:t>
            </a:r>
            <a:r>
              <a:rPr sz="1800" b="1" spc="-360" dirty="0">
                <a:latin typeface="Arial"/>
                <a:cs typeface="Arial"/>
              </a:rPr>
              <a:t>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l</a:t>
            </a:r>
            <a:r>
              <a:rPr sz="1800" b="1" spc="-110" dirty="0">
                <a:latin typeface="Arial"/>
                <a:cs typeface="Arial"/>
              </a:rPr>
              <a:t>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30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r</a:t>
            </a:r>
            <a:r>
              <a:rPr sz="1800" b="1" spc="-75" dirty="0">
                <a:latin typeface="Arial"/>
                <a:cs typeface="Arial"/>
              </a:rPr>
              <a:t>u</a:t>
            </a:r>
            <a:r>
              <a:rPr sz="1800" b="1" spc="-100" dirty="0">
                <a:latin typeface="Arial"/>
                <a:cs typeface="Arial"/>
              </a:rPr>
              <a:t>ct</a:t>
            </a:r>
            <a:r>
              <a:rPr sz="1800" b="1" spc="-135" dirty="0">
                <a:latin typeface="Arial"/>
                <a:cs typeface="Arial"/>
              </a:rPr>
              <a:t>u</a:t>
            </a:r>
            <a:r>
              <a:rPr sz="1800" b="1" spc="-165" dirty="0">
                <a:latin typeface="Arial"/>
                <a:cs typeface="Arial"/>
              </a:rPr>
              <a:t>r</a:t>
            </a:r>
            <a:r>
              <a:rPr sz="1800" b="1" spc="-229" dirty="0">
                <a:latin typeface="Arial"/>
                <a:cs typeface="Arial"/>
              </a:rPr>
              <a:t>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1800" b="1" spc="-220" dirty="0">
                <a:latin typeface="Arial"/>
                <a:cs typeface="Arial"/>
              </a:rPr>
              <a:t>s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1800" b="1" spc="25" dirty="0">
                <a:latin typeface="Arial"/>
                <a:cs typeface="Arial"/>
              </a:rPr>
              <a:t>n</a:t>
            </a:r>
            <a:r>
              <a:rPr sz="1800" b="1" spc="30" dirty="0">
                <a:latin typeface="Arial"/>
                <a:cs typeface="Arial"/>
              </a:rPr>
              <a:t>t</a:t>
            </a:r>
            <a:r>
              <a:rPr sz="1800" b="1" spc="55" dirty="0">
                <a:latin typeface="Arial"/>
                <a:cs typeface="Arial"/>
              </a:rPr>
              <a:t>i</a:t>
            </a:r>
            <a:r>
              <a:rPr sz="1800" b="1" spc="-175" dirty="0">
                <a:latin typeface="Arial"/>
                <a:cs typeface="Arial"/>
              </a:rPr>
              <a:t>té</a:t>
            </a:r>
            <a:r>
              <a:rPr sz="1800" b="1" spc="-210" dirty="0">
                <a:latin typeface="Arial"/>
                <a:cs typeface="Arial"/>
              </a:rPr>
              <a:t>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a</a:t>
            </a:r>
            <a:r>
              <a:rPr sz="1800" b="1" spc="-75" dirty="0">
                <a:latin typeface="Arial"/>
                <a:cs typeface="Arial"/>
              </a:rPr>
              <a:t>u</a:t>
            </a:r>
            <a:r>
              <a:rPr sz="1800" b="1" spc="-175" dirty="0">
                <a:latin typeface="Arial"/>
                <a:cs typeface="Arial"/>
              </a:rPr>
              <a:t>x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90" dirty="0">
                <a:latin typeface="Arial"/>
                <a:cs typeface="Arial"/>
              </a:rPr>
              <a:t>p</a:t>
            </a:r>
            <a:r>
              <a:rPr sz="1800" b="1" spc="-20" dirty="0">
                <a:latin typeface="Arial"/>
                <a:cs typeface="Arial"/>
              </a:rPr>
              <a:t>r</a:t>
            </a:r>
            <a:r>
              <a:rPr sz="1800" b="1" spc="-360" dirty="0">
                <a:latin typeface="Arial"/>
                <a:cs typeface="Arial"/>
              </a:rPr>
              <a:t>o</a:t>
            </a:r>
            <a:r>
              <a:rPr sz="1800" b="1" spc="-290" dirty="0">
                <a:latin typeface="Arial"/>
                <a:cs typeface="Arial"/>
              </a:rPr>
              <a:t>p</a:t>
            </a:r>
            <a:r>
              <a:rPr sz="1800" b="1" spc="-20" dirty="0">
                <a:latin typeface="Arial"/>
                <a:cs typeface="Arial"/>
              </a:rPr>
              <a:t>r</a:t>
            </a:r>
            <a:r>
              <a:rPr sz="1800" b="1" spc="-110" dirty="0">
                <a:latin typeface="Arial"/>
                <a:cs typeface="Arial"/>
              </a:rPr>
              <a:t>i</a:t>
            </a:r>
            <a:r>
              <a:rPr sz="1800" b="1" spc="-204" dirty="0">
                <a:latin typeface="Arial"/>
                <a:cs typeface="Arial"/>
              </a:rPr>
              <a:t>é</a:t>
            </a:r>
            <a:r>
              <a:rPr sz="1800" b="1" spc="-160" dirty="0">
                <a:latin typeface="Arial"/>
                <a:cs typeface="Arial"/>
              </a:rPr>
              <a:t>tés  </a:t>
            </a:r>
            <a:r>
              <a:rPr sz="1800" b="1" spc="-290" dirty="0">
                <a:latin typeface="Arial"/>
                <a:cs typeface="Arial"/>
              </a:rPr>
              <a:t>p</a:t>
            </a:r>
            <a:r>
              <a:rPr sz="1800" b="1" spc="-170" dirty="0">
                <a:latin typeface="Arial"/>
                <a:cs typeface="Arial"/>
              </a:rPr>
              <a:t>h</a:t>
            </a:r>
            <a:r>
              <a:rPr sz="1800" b="1" spc="155" dirty="0">
                <a:latin typeface="Arial"/>
                <a:cs typeface="Arial"/>
              </a:rPr>
              <a:t>y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q</a:t>
            </a:r>
            <a:r>
              <a:rPr sz="1800" b="1" spc="-85" dirty="0">
                <a:latin typeface="Arial"/>
                <a:cs typeface="Arial"/>
              </a:rPr>
              <a:t>u</a:t>
            </a:r>
            <a:r>
              <a:rPr sz="1800" b="1" spc="-290" dirty="0">
                <a:latin typeface="Arial"/>
                <a:cs typeface="Arial"/>
              </a:rPr>
              <a:t>es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360" dirty="0">
                <a:latin typeface="Arial"/>
                <a:cs typeface="Arial"/>
              </a:rPr>
              <a:t>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l</a:t>
            </a:r>
            <a:r>
              <a:rPr sz="1800" b="1" spc="-110" dirty="0">
                <a:latin typeface="Arial"/>
                <a:cs typeface="Arial"/>
              </a:rPr>
              <a:t>a</a:t>
            </a:r>
            <a:r>
              <a:rPr sz="1800" b="1" spc="-50" dirty="0">
                <a:latin typeface="Arial"/>
                <a:cs typeface="Arial"/>
              </a:rPr>
              <a:t> m</a:t>
            </a:r>
            <a:r>
              <a:rPr sz="1800" b="1" spc="-105" dirty="0">
                <a:latin typeface="Arial"/>
                <a:cs typeface="Arial"/>
              </a:rPr>
              <a:t>a</a:t>
            </a:r>
            <a:r>
              <a:rPr sz="1800" b="1" spc="30" dirty="0">
                <a:latin typeface="Arial"/>
                <a:cs typeface="Arial"/>
              </a:rPr>
              <a:t>t</a:t>
            </a:r>
            <a:r>
              <a:rPr sz="1800" b="1" spc="-110" dirty="0">
                <a:latin typeface="Arial"/>
                <a:cs typeface="Arial"/>
              </a:rPr>
              <a:t>i</a:t>
            </a:r>
            <a:r>
              <a:rPr sz="1800" b="1" spc="-204" dirty="0">
                <a:latin typeface="Arial"/>
                <a:cs typeface="Arial"/>
              </a:rPr>
              <a:t>è</a:t>
            </a:r>
            <a:r>
              <a:rPr sz="1800" b="1" spc="-200" dirty="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015" y="4091304"/>
            <a:ext cx="3077210" cy="221805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26364" marR="118110" algn="ctr">
              <a:lnSpc>
                <a:spcPts val="4320"/>
              </a:lnSpc>
              <a:spcBef>
                <a:spcPts val="5"/>
              </a:spcBef>
            </a:pPr>
            <a:r>
              <a:rPr sz="1800" b="1" spc="-215" dirty="0">
                <a:latin typeface="Arial"/>
                <a:cs typeface="Arial"/>
              </a:rPr>
              <a:t>P</a:t>
            </a:r>
            <a:r>
              <a:rPr sz="1800" b="1" spc="-20" dirty="0">
                <a:latin typeface="Arial"/>
                <a:cs typeface="Arial"/>
              </a:rPr>
              <a:t>r</a:t>
            </a:r>
            <a:r>
              <a:rPr sz="1800" b="1" spc="-360" dirty="0">
                <a:latin typeface="Arial"/>
                <a:cs typeface="Arial"/>
              </a:rPr>
              <a:t>o</a:t>
            </a:r>
            <a:r>
              <a:rPr sz="1800" b="1" spc="-290" dirty="0">
                <a:latin typeface="Arial"/>
                <a:cs typeface="Arial"/>
              </a:rPr>
              <a:t>p</a:t>
            </a:r>
            <a:r>
              <a:rPr sz="1800" b="1" spc="-20" dirty="0">
                <a:latin typeface="Arial"/>
                <a:cs typeface="Arial"/>
              </a:rPr>
              <a:t>r</a:t>
            </a:r>
            <a:r>
              <a:rPr sz="1800" b="1" spc="-110" dirty="0">
                <a:latin typeface="Arial"/>
                <a:cs typeface="Arial"/>
              </a:rPr>
              <a:t>i</a:t>
            </a:r>
            <a:r>
              <a:rPr sz="1800" b="1" spc="-204" dirty="0">
                <a:latin typeface="Arial"/>
                <a:cs typeface="Arial"/>
              </a:rPr>
              <a:t>é</a:t>
            </a:r>
            <a:r>
              <a:rPr sz="1800" b="1" spc="-175" dirty="0">
                <a:latin typeface="Arial"/>
                <a:cs typeface="Arial"/>
              </a:rPr>
              <a:t>té</a:t>
            </a:r>
            <a:r>
              <a:rPr sz="1800" b="1" spc="-210" dirty="0">
                <a:latin typeface="Arial"/>
                <a:cs typeface="Arial"/>
              </a:rPr>
              <a:t>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90" dirty="0">
                <a:latin typeface="Arial"/>
                <a:cs typeface="Arial"/>
              </a:rPr>
              <a:t>p</a:t>
            </a:r>
            <a:r>
              <a:rPr sz="1800" b="1" spc="-170" dirty="0">
                <a:latin typeface="Arial"/>
                <a:cs typeface="Arial"/>
              </a:rPr>
              <a:t>h</a:t>
            </a:r>
            <a:r>
              <a:rPr sz="1800" b="1" spc="155" dirty="0">
                <a:latin typeface="Arial"/>
                <a:cs typeface="Arial"/>
              </a:rPr>
              <a:t>y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-80" dirty="0">
                <a:latin typeface="Arial"/>
                <a:cs typeface="Arial"/>
              </a:rPr>
              <a:t>i</a:t>
            </a:r>
            <a:r>
              <a:rPr sz="1800" b="1" spc="-140" dirty="0">
                <a:latin typeface="Arial"/>
                <a:cs typeface="Arial"/>
              </a:rPr>
              <a:t>c</a:t>
            </a:r>
            <a:r>
              <a:rPr sz="1800" b="1" spc="-345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-</a:t>
            </a:r>
            <a:r>
              <a:rPr sz="1800" b="1" spc="-165" dirty="0">
                <a:latin typeface="Arial"/>
                <a:cs typeface="Arial"/>
              </a:rPr>
              <a:t>ch</a:t>
            </a:r>
            <a:r>
              <a:rPr sz="1800" b="1" spc="-70" dirty="0">
                <a:latin typeface="Arial"/>
                <a:cs typeface="Arial"/>
              </a:rPr>
              <a:t>i</a:t>
            </a:r>
            <a:r>
              <a:rPr sz="1800" b="1" spc="-35" dirty="0">
                <a:latin typeface="Arial"/>
                <a:cs typeface="Arial"/>
              </a:rPr>
              <a:t>miqu</a:t>
            </a:r>
            <a:r>
              <a:rPr sz="1800" b="1" spc="-290" dirty="0">
                <a:latin typeface="Arial"/>
                <a:cs typeface="Arial"/>
              </a:rPr>
              <a:t>e</a:t>
            </a:r>
            <a:r>
              <a:rPr sz="1800" b="1" spc="-285" dirty="0">
                <a:latin typeface="Arial"/>
                <a:cs typeface="Arial"/>
              </a:rPr>
              <a:t>s</a:t>
            </a:r>
            <a:r>
              <a:rPr sz="1800" b="1" spc="-55" dirty="0">
                <a:latin typeface="Arial"/>
                <a:cs typeface="Arial"/>
              </a:rPr>
              <a:t>,  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155" dirty="0">
                <a:latin typeface="Arial"/>
                <a:cs typeface="Arial"/>
              </a:rPr>
              <a:t>y</a:t>
            </a:r>
            <a:r>
              <a:rPr sz="1800" b="1" spc="25" dirty="0">
                <a:latin typeface="Arial"/>
                <a:cs typeface="Arial"/>
              </a:rPr>
              <a:t>n</a:t>
            </a:r>
            <a:r>
              <a:rPr sz="1800" b="1" spc="30" dirty="0">
                <a:latin typeface="Arial"/>
                <a:cs typeface="Arial"/>
              </a:rPr>
              <a:t>t</a:t>
            </a:r>
            <a:r>
              <a:rPr sz="1800" b="1" spc="-285" dirty="0">
                <a:latin typeface="Arial"/>
                <a:cs typeface="Arial"/>
              </a:rPr>
              <a:t>h</a:t>
            </a:r>
            <a:r>
              <a:rPr sz="1800" b="1" spc="-245" dirty="0">
                <a:latin typeface="Arial"/>
                <a:cs typeface="Arial"/>
              </a:rPr>
              <a:t>è</a:t>
            </a:r>
            <a:r>
              <a:rPr sz="1800" b="1" spc="-270" dirty="0">
                <a:latin typeface="Arial"/>
                <a:cs typeface="Arial"/>
              </a:rPr>
              <a:t>se</a:t>
            </a:r>
            <a:r>
              <a:rPr sz="1800" b="1" spc="-265" dirty="0">
                <a:latin typeface="Arial"/>
                <a:cs typeface="Arial"/>
              </a:rPr>
              <a:t>s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1800" b="1" spc="25" dirty="0">
                <a:latin typeface="Arial"/>
                <a:cs typeface="Arial"/>
              </a:rPr>
              <a:t>t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50" dirty="0">
                <a:latin typeface="Arial"/>
                <a:cs typeface="Arial"/>
              </a:rPr>
              <a:t>c</a:t>
            </a:r>
            <a:r>
              <a:rPr sz="1800" b="1" spc="-360" dirty="0">
                <a:latin typeface="Arial"/>
                <a:cs typeface="Arial"/>
              </a:rPr>
              <a:t>o</a:t>
            </a:r>
            <a:r>
              <a:rPr sz="1800" b="1" spc="-50" dirty="0">
                <a:latin typeface="Arial"/>
                <a:cs typeface="Arial"/>
              </a:rPr>
              <a:t>m</a:t>
            </a:r>
            <a:r>
              <a:rPr sz="1800" b="1" spc="-170" dirty="0">
                <a:latin typeface="Arial"/>
                <a:cs typeface="Arial"/>
              </a:rPr>
              <a:t>b</a:t>
            </a:r>
            <a:r>
              <a:rPr sz="1800" b="1" spc="-165" dirty="0">
                <a:latin typeface="Arial"/>
                <a:cs typeface="Arial"/>
              </a:rPr>
              <a:t>u</a:t>
            </a:r>
            <a:r>
              <a:rPr sz="1800" b="1" spc="-125" dirty="0">
                <a:latin typeface="Arial"/>
                <a:cs typeface="Arial"/>
              </a:rPr>
              <a:t>s</a:t>
            </a:r>
            <a:r>
              <a:rPr sz="1800" b="1" spc="-85" dirty="0">
                <a:latin typeface="Arial"/>
                <a:cs typeface="Arial"/>
              </a:rPr>
              <a:t>t</a:t>
            </a:r>
            <a:r>
              <a:rPr sz="1800" b="1" spc="-105" dirty="0">
                <a:latin typeface="Arial"/>
                <a:cs typeface="Arial"/>
              </a:rPr>
              <a:t>i</a:t>
            </a:r>
            <a:r>
              <a:rPr sz="1800" b="1" spc="-210" dirty="0">
                <a:latin typeface="Arial"/>
                <a:cs typeface="Arial"/>
              </a:rPr>
              <a:t>o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spc="-22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60"/>
              </a:spcBef>
            </a:pP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90" dirty="0">
                <a:latin typeface="Arial"/>
                <a:cs typeface="Arial"/>
              </a:rPr>
              <a:t>’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1800" b="1" spc="-300" dirty="0">
                <a:latin typeface="Arial"/>
                <a:cs typeface="Arial"/>
              </a:rPr>
              <a:t>sp</a:t>
            </a:r>
            <a:r>
              <a:rPr sz="1800" b="1" spc="-275" dirty="0">
                <a:latin typeface="Arial"/>
                <a:cs typeface="Arial"/>
              </a:rPr>
              <a:t>è</a:t>
            </a:r>
            <a:r>
              <a:rPr sz="1800" b="1" spc="-285" dirty="0">
                <a:latin typeface="Arial"/>
                <a:cs typeface="Arial"/>
              </a:rPr>
              <a:t>ce</a:t>
            </a:r>
            <a:r>
              <a:rPr sz="1800" b="1" spc="-280" dirty="0">
                <a:latin typeface="Arial"/>
                <a:cs typeface="Arial"/>
              </a:rPr>
              <a:t>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50" dirty="0">
                <a:latin typeface="Arial"/>
                <a:cs typeface="Arial"/>
              </a:rPr>
              <a:t>c</a:t>
            </a:r>
            <a:r>
              <a:rPr sz="1800" b="1" spc="-170" dirty="0">
                <a:latin typeface="Arial"/>
                <a:cs typeface="Arial"/>
              </a:rPr>
              <a:t>h</a:t>
            </a:r>
            <a:r>
              <a:rPr sz="1800" b="1" spc="10" dirty="0">
                <a:latin typeface="Arial"/>
                <a:cs typeface="Arial"/>
              </a:rPr>
              <a:t>imi</a:t>
            </a:r>
            <a:r>
              <a:rPr sz="1800" b="1" spc="-50" dirty="0">
                <a:latin typeface="Arial"/>
                <a:cs typeface="Arial"/>
              </a:rPr>
              <a:t>q</a:t>
            </a:r>
            <a:r>
              <a:rPr sz="1800" b="1" spc="-85" dirty="0">
                <a:latin typeface="Arial"/>
                <a:cs typeface="Arial"/>
              </a:rPr>
              <a:t>u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1800" b="1" spc="-22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20" dirty="0">
                <a:latin typeface="Arial"/>
                <a:cs typeface="Arial"/>
              </a:rPr>
              <a:t>organiques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41119" y="0"/>
            <a:ext cx="9505315" cy="1083945"/>
            <a:chOff x="1341119" y="0"/>
            <a:chExt cx="9505315" cy="10839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19" y="10655"/>
              <a:ext cx="9505188" cy="9433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3351" y="0"/>
              <a:ext cx="8909304" cy="10835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555" y="50292"/>
              <a:ext cx="9390888" cy="83057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03602" y="63246"/>
            <a:ext cx="83826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9515" marR="5080" indent="-2457450">
              <a:lnSpc>
                <a:spcPct val="100000"/>
              </a:lnSpc>
              <a:spcBef>
                <a:spcPts val="100"/>
              </a:spcBef>
              <a:tabLst>
                <a:tab pos="623316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CONTENUS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DISCIPLINAIRES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PROGRAMME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SPECIALITE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PHYSIQUE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CHIMIE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1ère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9915" y="1586230"/>
            <a:ext cx="3810939" cy="204718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35067" y="1624583"/>
            <a:ext cx="3229356" cy="227685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4777740" y="3948226"/>
            <a:ext cx="7353300" cy="2710180"/>
            <a:chOff x="4777740" y="3948226"/>
            <a:chExt cx="7353300" cy="271018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7740" y="3948226"/>
              <a:ext cx="3143440" cy="271001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1752" y="4404360"/>
              <a:ext cx="4209288" cy="1734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6932" y="952500"/>
            <a:ext cx="4898390" cy="464820"/>
          </a:xfrm>
          <a:custGeom>
            <a:avLst/>
            <a:gdLst/>
            <a:ahLst/>
            <a:cxnLst/>
            <a:rect l="l" t="t" r="r" b="b"/>
            <a:pathLst>
              <a:path w="4898390" h="464819">
                <a:moveTo>
                  <a:pt x="4898136" y="0"/>
                </a:moveTo>
                <a:lnTo>
                  <a:pt x="0" y="0"/>
                </a:lnTo>
                <a:lnTo>
                  <a:pt x="0" y="464820"/>
                </a:lnTo>
                <a:lnTo>
                  <a:pt x="4898136" y="464820"/>
                </a:lnTo>
                <a:lnTo>
                  <a:pt x="48981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6932" y="952500"/>
            <a:ext cx="4898390" cy="46482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MOUVEMENT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INTERACTIONS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11" y="1714880"/>
            <a:ext cx="3789045" cy="88011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66700" marR="264160" indent="198120">
              <a:lnSpc>
                <a:spcPts val="3240"/>
              </a:lnSpc>
              <a:spcBef>
                <a:spcPts val="50"/>
              </a:spcBef>
            </a:pPr>
            <a:r>
              <a:rPr sz="1800" b="1" spc="-105" dirty="0">
                <a:latin typeface="Arial"/>
                <a:cs typeface="Arial"/>
              </a:rPr>
              <a:t>Interactions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fondamentales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60" dirty="0">
                <a:latin typeface="Arial"/>
                <a:cs typeface="Arial"/>
              </a:rPr>
              <a:t>et </a:t>
            </a:r>
            <a:r>
              <a:rPr sz="1800" b="1" spc="-15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i</a:t>
            </a:r>
            <a:r>
              <a:rPr sz="1800" b="1" spc="25" dirty="0">
                <a:latin typeface="Arial"/>
                <a:cs typeface="Arial"/>
              </a:rPr>
              <a:t>n</a:t>
            </a:r>
            <a:r>
              <a:rPr sz="1800" b="1" spc="30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r</a:t>
            </a:r>
            <a:r>
              <a:rPr sz="1800" b="1" spc="-245" dirty="0">
                <a:latin typeface="Arial"/>
                <a:cs typeface="Arial"/>
              </a:rPr>
              <a:t>o</a:t>
            </a:r>
            <a:r>
              <a:rPr sz="1800" b="1" spc="-235" dirty="0">
                <a:latin typeface="Arial"/>
                <a:cs typeface="Arial"/>
              </a:rPr>
              <a:t>d</a:t>
            </a:r>
            <a:r>
              <a:rPr sz="1800" b="1" spc="-85" dirty="0">
                <a:latin typeface="Arial"/>
                <a:cs typeface="Arial"/>
              </a:rPr>
              <a:t>u</a:t>
            </a:r>
            <a:r>
              <a:rPr sz="1800" b="1" spc="-80" dirty="0">
                <a:latin typeface="Arial"/>
                <a:cs typeface="Arial"/>
              </a:rPr>
              <a:t>ct</a:t>
            </a:r>
            <a:r>
              <a:rPr sz="1800" b="1" spc="-55" dirty="0">
                <a:latin typeface="Arial"/>
                <a:cs typeface="Arial"/>
              </a:rPr>
              <a:t>i</a:t>
            </a:r>
            <a:r>
              <a:rPr sz="1800" b="1" spc="-360" dirty="0">
                <a:latin typeface="Arial"/>
                <a:cs typeface="Arial"/>
              </a:rPr>
              <a:t>o</a:t>
            </a:r>
            <a:r>
              <a:rPr sz="1800" b="1" spc="20" dirty="0">
                <a:latin typeface="Arial"/>
                <a:cs typeface="Arial"/>
              </a:rPr>
              <a:t>n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à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l</a:t>
            </a:r>
            <a:r>
              <a:rPr sz="1800" b="1" spc="-110" dirty="0">
                <a:latin typeface="Arial"/>
                <a:cs typeface="Arial"/>
              </a:rPr>
              <a:t>a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25" dirty="0">
                <a:latin typeface="Arial"/>
                <a:cs typeface="Arial"/>
              </a:rPr>
              <a:t>n</a:t>
            </a:r>
            <a:r>
              <a:rPr sz="1800" b="1" spc="-360" dirty="0">
                <a:latin typeface="Arial"/>
                <a:cs typeface="Arial"/>
              </a:rPr>
              <a:t>o</a:t>
            </a:r>
            <a:r>
              <a:rPr sz="1800" b="1" spc="30" dirty="0">
                <a:latin typeface="Arial"/>
                <a:cs typeface="Arial"/>
              </a:rPr>
              <a:t>t</a:t>
            </a:r>
            <a:r>
              <a:rPr sz="1800" b="1" spc="55" dirty="0">
                <a:latin typeface="Arial"/>
                <a:cs typeface="Arial"/>
              </a:rPr>
              <a:t>i</a:t>
            </a:r>
            <a:r>
              <a:rPr sz="1800" b="1" spc="-360" dirty="0">
                <a:latin typeface="Arial"/>
                <a:cs typeface="Arial"/>
              </a:rPr>
              <a:t>o</a:t>
            </a:r>
            <a:r>
              <a:rPr sz="1800" b="1" spc="20" dirty="0">
                <a:latin typeface="Arial"/>
                <a:cs typeface="Arial"/>
              </a:rPr>
              <a:t>n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360" dirty="0">
                <a:latin typeface="Arial"/>
                <a:cs typeface="Arial"/>
              </a:rPr>
              <a:t>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0" dirty="0">
                <a:latin typeface="Arial"/>
                <a:cs typeface="Arial"/>
              </a:rPr>
              <a:t>c</a:t>
            </a:r>
            <a:r>
              <a:rPr sz="1800" b="1" spc="-170" dirty="0">
                <a:latin typeface="Arial"/>
                <a:cs typeface="Arial"/>
              </a:rPr>
              <a:t>h</a:t>
            </a:r>
            <a:r>
              <a:rPr sz="1800" b="1" spc="-70" dirty="0">
                <a:latin typeface="Arial"/>
                <a:cs typeface="Arial"/>
              </a:rPr>
              <a:t>a</a:t>
            </a:r>
            <a:r>
              <a:rPr sz="1800" b="1" spc="-95" dirty="0">
                <a:latin typeface="Arial"/>
                <a:cs typeface="Arial"/>
              </a:rPr>
              <a:t>m</a:t>
            </a:r>
            <a:r>
              <a:rPr sz="1800" b="1" spc="-295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4331" y="1914651"/>
            <a:ext cx="3539490" cy="36576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534035">
              <a:lnSpc>
                <a:spcPct val="100000"/>
              </a:lnSpc>
              <a:spcBef>
                <a:spcPts val="35"/>
              </a:spcBef>
            </a:pPr>
            <a:r>
              <a:rPr sz="1800" b="1" spc="45" dirty="0">
                <a:latin typeface="Arial"/>
                <a:cs typeface="Arial"/>
              </a:rPr>
              <a:t>M</a:t>
            </a:r>
            <a:r>
              <a:rPr sz="1800" b="1" spc="-360" dirty="0">
                <a:latin typeface="Arial"/>
                <a:cs typeface="Arial"/>
              </a:rPr>
              <a:t>o</a:t>
            </a:r>
            <a:r>
              <a:rPr sz="1800" b="1" spc="-75" dirty="0">
                <a:latin typeface="Arial"/>
                <a:cs typeface="Arial"/>
              </a:rPr>
              <a:t>u</a:t>
            </a:r>
            <a:r>
              <a:rPr sz="1800" b="1" spc="-145" dirty="0">
                <a:latin typeface="Arial"/>
                <a:cs typeface="Arial"/>
              </a:rPr>
              <a:t>v</a:t>
            </a:r>
            <a:r>
              <a:rPr sz="1800" b="1" spc="-190" dirty="0">
                <a:latin typeface="Arial"/>
                <a:cs typeface="Arial"/>
              </a:rPr>
              <a:t>eme</a:t>
            </a:r>
            <a:r>
              <a:rPr sz="1800" b="1" spc="-170" dirty="0">
                <a:latin typeface="Arial"/>
                <a:cs typeface="Arial"/>
              </a:rPr>
              <a:t>n</a:t>
            </a:r>
            <a:r>
              <a:rPr sz="1800" b="1" spc="25" dirty="0">
                <a:latin typeface="Arial"/>
                <a:cs typeface="Arial"/>
              </a:rPr>
              <a:t>t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90" dirty="0">
                <a:latin typeface="Arial"/>
                <a:cs typeface="Arial"/>
              </a:rPr>
              <a:t>’</a:t>
            </a:r>
            <a:r>
              <a:rPr sz="1800" b="1" spc="-75" dirty="0">
                <a:latin typeface="Arial"/>
                <a:cs typeface="Arial"/>
              </a:rPr>
              <a:t>u</a:t>
            </a:r>
            <a:r>
              <a:rPr sz="1800" b="1" spc="20" dirty="0">
                <a:latin typeface="Arial"/>
                <a:cs typeface="Arial"/>
              </a:rPr>
              <a:t>n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155" dirty="0">
                <a:latin typeface="Arial"/>
                <a:cs typeface="Arial"/>
              </a:rPr>
              <a:t>y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30" dirty="0">
                <a:latin typeface="Arial"/>
                <a:cs typeface="Arial"/>
              </a:rPr>
              <a:t>t</a:t>
            </a:r>
            <a:r>
              <a:rPr sz="1800" b="1" spc="-160" dirty="0">
                <a:latin typeface="Arial"/>
                <a:cs typeface="Arial"/>
              </a:rPr>
              <a:t>è</a:t>
            </a:r>
            <a:r>
              <a:rPr sz="1800" b="1" spc="-240" dirty="0">
                <a:latin typeface="Arial"/>
                <a:cs typeface="Arial"/>
              </a:rPr>
              <a:t>m</a:t>
            </a:r>
            <a:r>
              <a:rPr sz="1800" b="1" spc="-36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1936" y="1926844"/>
            <a:ext cx="3330575" cy="36576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35"/>
              </a:spcBef>
            </a:pPr>
            <a:r>
              <a:rPr sz="1800" b="1" spc="-170" dirty="0">
                <a:latin typeface="Arial"/>
                <a:cs typeface="Arial"/>
              </a:rPr>
              <a:t>D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-100" dirty="0">
                <a:latin typeface="Arial"/>
                <a:cs typeface="Arial"/>
              </a:rPr>
              <a:t>cr</a:t>
            </a:r>
            <a:r>
              <a:rPr sz="1800" b="1" spc="-50" dirty="0">
                <a:latin typeface="Arial"/>
                <a:cs typeface="Arial"/>
              </a:rPr>
              <a:t>i</a:t>
            </a:r>
            <a:r>
              <a:rPr sz="1800" b="1" spc="-290" dirty="0">
                <a:latin typeface="Arial"/>
                <a:cs typeface="Arial"/>
              </a:rPr>
              <a:t>p</a:t>
            </a:r>
            <a:r>
              <a:rPr sz="1800" b="1" spc="-65" dirty="0">
                <a:latin typeface="Arial"/>
                <a:cs typeface="Arial"/>
              </a:rPr>
              <a:t>tio</a:t>
            </a:r>
            <a:r>
              <a:rPr sz="1800" b="1" spc="-90" dirty="0">
                <a:latin typeface="Arial"/>
                <a:cs typeface="Arial"/>
              </a:rPr>
              <a:t>n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90" dirty="0">
                <a:latin typeface="Arial"/>
                <a:cs typeface="Arial"/>
              </a:rPr>
              <a:t>’</a:t>
            </a:r>
            <a:r>
              <a:rPr sz="1800" b="1" spc="-75" dirty="0">
                <a:latin typeface="Arial"/>
                <a:cs typeface="Arial"/>
              </a:rPr>
              <a:t>u</a:t>
            </a:r>
            <a:r>
              <a:rPr sz="1800" b="1" spc="20" dirty="0">
                <a:latin typeface="Arial"/>
                <a:cs typeface="Arial"/>
              </a:rPr>
              <a:t>n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110" dirty="0">
                <a:latin typeface="Arial"/>
                <a:cs typeface="Arial"/>
              </a:rPr>
              <a:t>f</a:t>
            </a:r>
            <a:r>
              <a:rPr sz="1800" b="1" spc="55" dirty="0">
                <a:latin typeface="Arial"/>
                <a:cs typeface="Arial"/>
              </a:rPr>
              <a:t>l</a:t>
            </a:r>
            <a:r>
              <a:rPr sz="1800" b="1" spc="-75" dirty="0">
                <a:latin typeface="Arial"/>
                <a:cs typeface="Arial"/>
              </a:rPr>
              <a:t>u</a:t>
            </a:r>
            <a:r>
              <a:rPr sz="1800" b="1" spc="-30" dirty="0">
                <a:latin typeface="Arial"/>
                <a:cs typeface="Arial"/>
              </a:rPr>
              <a:t>i</a:t>
            </a:r>
            <a:r>
              <a:rPr sz="1800" b="1" spc="-40" dirty="0">
                <a:latin typeface="Arial"/>
                <a:cs typeface="Arial"/>
              </a:rPr>
              <a:t>d</a:t>
            </a:r>
            <a:r>
              <a:rPr sz="1800" b="1" spc="-360" dirty="0">
                <a:latin typeface="Arial"/>
                <a:cs typeface="Arial"/>
              </a:rPr>
              <a:t>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a</a:t>
            </a:r>
            <a:r>
              <a:rPr sz="1800" b="1" spc="-75" dirty="0">
                <a:latin typeface="Arial"/>
                <a:cs typeface="Arial"/>
              </a:rPr>
              <a:t>u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r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1800" b="1" spc="-290" dirty="0">
                <a:latin typeface="Arial"/>
                <a:cs typeface="Arial"/>
              </a:rPr>
              <a:t>p</a:t>
            </a:r>
            <a:r>
              <a:rPr sz="1800" b="1" spc="-360" dirty="0">
                <a:latin typeface="Arial"/>
                <a:cs typeface="Arial"/>
              </a:rPr>
              <a:t>o</a:t>
            </a:r>
            <a:r>
              <a:rPr sz="1800" b="1" spc="-22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41119" y="0"/>
            <a:ext cx="9505315" cy="1083945"/>
            <a:chOff x="1341119" y="0"/>
            <a:chExt cx="9505315" cy="10839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19" y="10655"/>
              <a:ext cx="9505188" cy="9433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3351" y="0"/>
              <a:ext cx="8909304" cy="10835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555" y="50292"/>
              <a:ext cx="9390888" cy="83057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03602" y="63246"/>
            <a:ext cx="83826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9515" marR="5080" indent="-2457450">
              <a:lnSpc>
                <a:spcPct val="100000"/>
              </a:lnSpc>
              <a:spcBef>
                <a:spcPts val="100"/>
              </a:spcBef>
              <a:tabLst>
                <a:tab pos="623316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CONTENUS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DISCIPLINAIRES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PROGRAMME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SPECIALITE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PHYSIQUE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CHIMIE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1ère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4528" y="2860548"/>
            <a:ext cx="3959352" cy="30449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35423" y="3284220"/>
            <a:ext cx="2636520" cy="20132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7804" y="3429000"/>
            <a:ext cx="2353056" cy="2304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1983" y="4418076"/>
            <a:ext cx="4114800" cy="2095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58411" y="1357883"/>
            <a:ext cx="3069590" cy="881380"/>
          </a:xfrm>
          <a:prstGeom prst="rect">
            <a:avLst/>
          </a:prstGeom>
          <a:solidFill>
            <a:srgbClr val="FFC000"/>
          </a:solidFill>
          <a:ln w="12192">
            <a:solidFill>
              <a:srgbClr val="BB8B00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94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L’ENERGIE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CONVERSIONS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TRANSFERTS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5723" y="2944748"/>
            <a:ext cx="4935220" cy="46863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840"/>
              </a:spcBef>
            </a:pPr>
            <a:r>
              <a:rPr sz="1800" b="1" spc="-190" dirty="0">
                <a:latin typeface="Arial"/>
                <a:cs typeface="Arial"/>
              </a:rPr>
              <a:t>Aspects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énergétiques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25" dirty="0">
                <a:latin typeface="Arial"/>
                <a:cs typeface="Arial"/>
              </a:rPr>
              <a:t>des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10" dirty="0">
                <a:latin typeface="Arial"/>
                <a:cs typeface="Arial"/>
              </a:rPr>
              <a:t>phénomènes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électriques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5485" y="3774440"/>
            <a:ext cx="4695825" cy="88011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772920" marR="566420" indent="-1203960">
              <a:lnSpc>
                <a:spcPts val="3240"/>
              </a:lnSpc>
              <a:spcBef>
                <a:spcPts val="55"/>
              </a:spcBef>
            </a:pP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spc="-215" dirty="0">
                <a:latin typeface="Arial"/>
                <a:cs typeface="Arial"/>
              </a:rPr>
              <a:t>s</a:t>
            </a:r>
            <a:r>
              <a:rPr sz="1800" b="1" spc="-290" dirty="0">
                <a:latin typeface="Arial"/>
                <a:cs typeface="Arial"/>
              </a:rPr>
              <a:t>p</a:t>
            </a:r>
            <a:r>
              <a:rPr sz="1800" b="1" spc="-204" dirty="0">
                <a:latin typeface="Arial"/>
                <a:cs typeface="Arial"/>
              </a:rPr>
              <a:t>ects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350" dirty="0">
                <a:latin typeface="Arial"/>
                <a:cs typeface="Arial"/>
              </a:rPr>
              <a:t>é</a:t>
            </a:r>
            <a:r>
              <a:rPr sz="1800" b="1" spc="25" dirty="0">
                <a:latin typeface="Arial"/>
                <a:cs typeface="Arial"/>
              </a:rPr>
              <a:t>n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1800" b="1" spc="-20" dirty="0">
                <a:latin typeface="Arial"/>
                <a:cs typeface="Arial"/>
              </a:rPr>
              <a:t>r</a:t>
            </a:r>
            <a:r>
              <a:rPr sz="1800" b="1" spc="-100" dirty="0">
                <a:latin typeface="Arial"/>
                <a:cs typeface="Arial"/>
              </a:rPr>
              <a:t>gét</a:t>
            </a:r>
            <a:r>
              <a:rPr sz="1800" b="1" spc="-55" dirty="0">
                <a:latin typeface="Arial"/>
                <a:cs typeface="Arial"/>
              </a:rPr>
              <a:t>i</a:t>
            </a:r>
            <a:r>
              <a:rPr sz="1800" b="1" spc="-50" dirty="0">
                <a:latin typeface="Arial"/>
                <a:cs typeface="Arial"/>
              </a:rPr>
              <a:t>q</a:t>
            </a:r>
            <a:r>
              <a:rPr sz="1800" b="1" spc="-85" dirty="0">
                <a:latin typeface="Arial"/>
                <a:cs typeface="Arial"/>
              </a:rPr>
              <a:t>u</a:t>
            </a:r>
            <a:r>
              <a:rPr sz="1800" b="1" spc="-290" dirty="0">
                <a:latin typeface="Arial"/>
                <a:cs typeface="Arial"/>
              </a:rPr>
              <a:t>es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350" dirty="0">
                <a:latin typeface="Arial"/>
                <a:cs typeface="Arial"/>
              </a:rPr>
              <a:t>e</a:t>
            </a:r>
            <a:r>
              <a:rPr sz="1800" b="1" spc="-220" dirty="0">
                <a:latin typeface="Arial"/>
                <a:cs typeface="Arial"/>
              </a:rPr>
              <a:t>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90" dirty="0">
                <a:latin typeface="Arial"/>
                <a:cs typeface="Arial"/>
              </a:rPr>
              <a:t>p</a:t>
            </a:r>
            <a:r>
              <a:rPr sz="1800" b="1" spc="-170" dirty="0">
                <a:latin typeface="Arial"/>
                <a:cs typeface="Arial"/>
              </a:rPr>
              <a:t>h</a:t>
            </a:r>
            <a:r>
              <a:rPr sz="1800" b="1" spc="-350" dirty="0">
                <a:latin typeface="Arial"/>
                <a:cs typeface="Arial"/>
              </a:rPr>
              <a:t>é</a:t>
            </a:r>
            <a:r>
              <a:rPr sz="1800" b="1" spc="25" dirty="0">
                <a:latin typeface="Arial"/>
                <a:cs typeface="Arial"/>
              </a:rPr>
              <a:t>n</a:t>
            </a:r>
            <a:r>
              <a:rPr sz="1800" b="1" spc="-360" dirty="0">
                <a:latin typeface="Arial"/>
                <a:cs typeface="Arial"/>
              </a:rPr>
              <a:t>o</a:t>
            </a:r>
            <a:r>
              <a:rPr sz="1800" b="1" spc="-50" dirty="0">
                <a:latin typeface="Arial"/>
                <a:cs typeface="Arial"/>
              </a:rPr>
              <a:t>m</a:t>
            </a:r>
            <a:r>
              <a:rPr sz="1800" b="1" spc="-235" dirty="0">
                <a:latin typeface="Arial"/>
                <a:cs typeface="Arial"/>
              </a:rPr>
              <a:t>èn</a:t>
            </a:r>
            <a:r>
              <a:rPr sz="1800" b="1" spc="-220" dirty="0">
                <a:latin typeface="Arial"/>
                <a:cs typeface="Arial"/>
              </a:rPr>
              <a:t>e</a:t>
            </a:r>
            <a:r>
              <a:rPr sz="1800" b="1" spc="-150" dirty="0">
                <a:latin typeface="Arial"/>
                <a:cs typeface="Arial"/>
              </a:rPr>
              <a:t>s  </a:t>
            </a:r>
            <a:r>
              <a:rPr sz="1800" b="1" spc="-140" dirty="0">
                <a:latin typeface="Arial"/>
                <a:cs typeface="Arial"/>
              </a:rPr>
              <a:t>mécaniques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41119" y="0"/>
            <a:ext cx="9505315" cy="1083945"/>
            <a:chOff x="1341119" y="0"/>
            <a:chExt cx="9505315" cy="10839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119" y="10655"/>
              <a:ext cx="9505188" cy="9433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0"/>
              <a:ext cx="8909304" cy="10835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555" y="50292"/>
              <a:ext cx="9390888" cy="8305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03602" y="63246"/>
            <a:ext cx="83826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9515" marR="5080" indent="-2457450">
              <a:lnSpc>
                <a:spcPct val="100000"/>
              </a:lnSpc>
              <a:spcBef>
                <a:spcPts val="100"/>
              </a:spcBef>
              <a:tabLst>
                <a:tab pos="623316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CONTENUS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DISCIPLINAIRES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PROGRAMME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SPECIALITE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PHYSIQUE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CHIMIE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1ère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4296" y="1357883"/>
            <a:ext cx="1869948" cy="27508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69780" y="2724911"/>
            <a:ext cx="2263139" cy="20345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6644" y="1604772"/>
            <a:ext cx="3069335" cy="5897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66644" y="1604772"/>
            <a:ext cx="3069590" cy="589915"/>
          </a:xfrm>
          <a:prstGeom prst="rect">
            <a:avLst/>
          </a:prstGeom>
          <a:ln w="6096">
            <a:solidFill>
              <a:srgbClr val="A4A4A4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20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ONDES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SIGNAUX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41119" y="0"/>
            <a:ext cx="9505315" cy="1083945"/>
            <a:chOff x="1341119" y="0"/>
            <a:chExt cx="9505315" cy="10839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119" y="10655"/>
              <a:ext cx="9505188" cy="943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0"/>
              <a:ext cx="8909304" cy="10835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555" y="50292"/>
              <a:ext cx="9390888" cy="8305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3602" y="63246"/>
            <a:ext cx="83826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9515" marR="5080" indent="-2457450">
              <a:lnSpc>
                <a:spcPct val="100000"/>
              </a:lnSpc>
              <a:spcBef>
                <a:spcPts val="100"/>
              </a:spcBef>
              <a:tabLst>
                <a:tab pos="623316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CONTENUS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DISCIPLINAIRES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PROGRAMME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SPECIALITE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PHYSIQUE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CHIMIE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1ère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4082" y="2619375"/>
            <a:ext cx="4935220" cy="59436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1256030">
              <a:lnSpc>
                <a:spcPct val="100000"/>
              </a:lnSpc>
              <a:spcBef>
                <a:spcPts val="1000"/>
              </a:spcBef>
            </a:pPr>
            <a:r>
              <a:rPr sz="2400" b="1" spc="-95" dirty="0">
                <a:latin typeface="Arial"/>
                <a:cs typeface="Arial"/>
              </a:rPr>
              <a:t>O</a:t>
            </a:r>
            <a:r>
              <a:rPr sz="2400" b="1" spc="-55" dirty="0">
                <a:latin typeface="Arial"/>
                <a:cs typeface="Arial"/>
              </a:rPr>
              <a:t>n</a:t>
            </a:r>
            <a:r>
              <a:rPr sz="2400" b="1" spc="-150" dirty="0">
                <a:latin typeface="Arial"/>
                <a:cs typeface="Arial"/>
              </a:rPr>
              <a:t>d</a:t>
            </a:r>
            <a:r>
              <a:rPr sz="2400" b="1" spc="-465" dirty="0">
                <a:latin typeface="Arial"/>
                <a:cs typeface="Arial"/>
              </a:rPr>
              <a:t>e</a:t>
            </a:r>
            <a:r>
              <a:rPr sz="2400" b="1" spc="-295" dirty="0">
                <a:latin typeface="Arial"/>
                <a:cs typeface="Arial"/>
              </a:rPr>
              <a:t>s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m</a:t>
            </a:r>
            <a:r>
              <a:rPr sz="2400" b="1" spc="-465" dirty="0">
                <a:latin typeface="Arial"/>
                <a:cs typeface="Arial"/>
              </a:rPr>
              <a:t>é</a:t>
            </a:r>
            <a:r>
              <a:rPr sz="2400" b="1" spc="-155" dirty="0">
                <a:latin typeface="Arial"/>
                <a:cs typeface="Arial"/>
              </a:rPr>
              <a:t>ca</a:t>
            </a:r>
            <a:r>
              <a:rPr sz="2400" b="1" spc="-160" dirty="0">
                <a:latin typeface="Arial"/>
                <a:cs typeface="Arial"/>
              </a:rPr>
              <a:t>n</a:t>
            </a:r>
            <a:r>
              <a:rPr sz="2400" b="1" spc="70" dirty="0">
                <a:latin typeface="Arial"/>
                <a:cs typeface="Arial"/>
              </a:rPr>
              <a:t>i</a:t>
            </a:r>
            <a:r>
              <a:rPr sz="2400" b="1" spc="-90" dirty="0">
                <a:latin typeface="Arial"/>
                <a:cs typeface="Arial"/>
              </a:rPr>
              <a:t>q</a:t>
            </a:r>
            <a:r>
              <a:rPr sz="2400" b="1" spc="-85" dirty="0">
                <a:latin typeface="Arial"/>
                <a:cs typeface="Arial"/>
              </a:rPr>
              <a:t>u</a:t>
            </a:r>
            <a:r>
              <a:rPr sz="2400" b="1" spc="-38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5476" y="3972814"/>
            <a:ext cx="4695825" cy="114300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1000"/>
              </a:spcBef>
            </a:pPr>
            <a:r>
              <a:rPr sz="2400" b="1" spc="15" dirty="0">
                <a:latin typeface="Arial"/>
                <a:cs typeface="Arial"/>
              </a:rPr>
              <a:t>L</a:t>
            </a:r>
            <a:r>
              <a:rPr sz="2400" b="1" spc="-150" dirty="0">
                <a:latin typeface="Arial"/>
                <a:cs typeface="Arial"/>
              </a:rPr>
              <a:t>a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l</a:t>
            </a:r>
            <a:r>
              <a:rPr sz="2400" b="1" spc="-95" dirty="0">
                <a:latin typeface="Arial"/>
                <a:cs typeface="Arial"/>
              </a:rPr>
              <a:t>u</a:t>
            </a:r>
            <a:r>
              <a:rPr sz="2400" b="1" spc="-65" dirty="0">
                <a:latin typeface="Arial"/>
                <a:cs typeface="Arial"/>
              </a:rPr>
              <a:t>m</a:t>
            </a:r>
            <a:r>
              <a:rPr sz="2400" b="1" spc="70" dirty="0">
                <a:latin typeface="Arial"/>
                <a:cs typeface="Arial"/>
              </a:rPr>
              <a:t>i</a:t>
            </a:r>
            <a:r>
              <a:rPr sz="2400" b="1" spc="-330" dirty="0">
                <a:latin typeface="Arial"/>
                <a:cs typeface="Arial"/>
              </a:rPr>
              <a:t>ère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: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70" dirty="0">
                <a:latin typeface="Arial"/>
                <a:cs typeface="Arial"/>
              </a:rPr>
              <a:t>i</a:t>
            </a:r>
            <a:r>
              <a:rPr sz="2400" b="1" spc="-65" dirty="0">
                <a:latin typeface="Arial"/>
                <a:cs typeface="Arial"/>
              </a:rPr>
              <a:t>m</a:t>
            </a:r>
            <a:r>
              <a:rPr sz="2400" b="1" spc="-145" dirty="0">
                <a:latin typeface="Arial"/>
                <a:cs typeface="Arial"/>
              </a:rPr>
              <a:t>a</a:t>
            </a:r>
            <a:r>
              <a:rPr sz="2400" b="1" spc="-290" dirty="0">
                <a:latin typeface="Arial"/>
                <a:cs typeface="Arial"/>
              </a:rPr>
              <a:t>ge</a:t>
            </a:r>
            <a:r>
              <a:rPr sz="2400" b="1" spc="-275" dirty="0">
                <a:latin typeface="Arial"/>
                <a:cs typeface="Arial"/>
              </a:rPr>
              <a:t>s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465" dirty="0">
                <a:latin typeface="Arial"/>
                <a:cs typeface="Arial"/>
              </a:rPr>
              <a:t>e</a:t>
            </a:r>
            <a:r>
              <a:rPr sz="2400" b="1" spc="35" dirty="0">
                <a:latin typeface="Arial"/>
                <a:cs typeface="Arial"/>
              </a:rPr>
              <a:t>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405" dirty="0">
                <a:latin typeface="Arial"/>
                <a:cs typeface="Arial"/>
              </a:rPr>
              <a:t>c</a:t>
            </a:r>
            <a:r>
              <a:rPr sz="2400" b="1" spc="-420" dirty="0">
                <a:latin typeface="Arial"/>
                <a:cs typeface="Arial"/>
              </a:rPr>
              <a:t>o</a:t>
            </a:r>
            <a:r>
              <a:rPr sz="2400" b="1" spc="-95" dirty="0">
                <a:latin typeface="Arial"/>
                <a:cs typeface="Arial"/>
              </a:rPr>
              <a:t>u</a:t>
            </a:r>
            <a:r>
              <a:rPr sz="2400" b="1" spc="70" dirty="0">
                <a:latin typeface="Arial"/>
                <a:cs typeface="Arial"/>
              </a:rPr>
              <a:t>l</a:t>
            </a:r>
            <a:r>
              <a:rPr sz="2400" b="1" spc="-225" dirty="0">
                <a:latin typeface="Arial"/>
                <a:cs typeface="Arial"/>
              </a:rPr>
              <a:t>eur</a:t>
            </a:r>
            <a:r>
              <a:rPr sz="2400" b="1" spc="-229" dirty="0">
                <a:latin typeface="Arial"/>
                <a:cs typeface="Arial"/>
              </a:rPr>
              <a:t>s</a:t>
            </a:r>
            <a:r>
              <a:rPr sz="2400" b="1" spc="-7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1445"/>
              </a:spcBef>
            </a:pPr>
            <a:r>
              <a:rPr sz="2400" b="1" spc="-65" dirty="0">
                <a:latin typeface="Arial"/>
                <a:cs typeface="Arial"/>
              </a:rPr>
              <a:t>m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-229" dirty="0">
                <a:latin typeface="Arial"/>
                <a:cs typeface="Arial"/>
              </a:rPr>
              <a:t>dè</a:t>
            </a:r>
            <a:r>
              <a:rPr sz="2400" b="1" spc="-105" dirty="0">
                <a:latin typeface="Arial"/>
                <a:cs typeface="Arial"/>
              </a:rPr>
              <a:t>l</a:t>
            </a:r>
            <a:r>
              <a:rPr sz="2400" b="1" spc="-385" dirty="0">
                <a:latin typeface="Arial"/>
                <a:cs typeface="Arial"/>
              </a:rPr>
              <a:t>es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480" dirty="0">
                <a:latin typeface="Arial"/>
                <a:cs typeface="Arial"/>
              </a:rPr>
              <a:t>o</a:t>
            </a:r>
            <a:r>
              <a:rPr sz="2400" b="1" spc="35" dirty="0">
                <a:latin typeface="Arial"/>
                <a:cs typeface="Arial"/>
              </a:rPr>
              <a:t>n</a:t>
            </a:r>
            <a:r>
              <a:rPr sz="2400" b="1" spc="-150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spc="-175" dirty="0">
                <a:latin typeface="Arial"/>
                <a:cs typeface="Arial"/>
              </a:rPr>
              <a:t>atoir</a:t>
            </a:r>
            <a:r>
              <a:rPr sz="2400" b="1" spc="-215" dirty="0">
                <a:latin typeface="Arial"/>
                <a:cs typeface="Arial"/>
              </a:rPr>
              <a:t>e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465" dirty="0">
                <a:latin typeface="Arial"/>
                <a:cs typeface="Arial"/>
              </a:rPr>
              <a:t>e</a:t>
            </a:r>
            <a:r>
              <a:rPr sz="2400" b="1" spc="35" dirty="0">
                <a:latin typeface="Arial"/>
                <a:cs typeface="Arial"/>
              </a:rPr>
              <a:t>t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380" dirty="0">
                <a:latin typeface="Arial"/>
                <a:cs typeface="Arial"/>
              </a:rPr>
              <a:t>p</a:t>
            </a:r>
            <a:r>
              <a:rPr sz="2400" b="1" spc="-14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70" dirty="0">
                <a:latin typeface="Arial"/>
                <a:cs typeface="Arial"/>
              </a:rPr>
              <a:t>i</a:t>
            </a:r>
            <a:r>
              <a:rPr sz="2400" b="1" spc="-220" dirty="0">
                <a:latin typeface="Arial"/>
                <a:cs typeface="Arial"/>
              </a:rPr>
              <a:t>c</a:t>
            </a:r>
            <a:r>
              <a:rPr sz="2400" b="1" spc="-235" dirty="0">
                <a:latin typeface="Arial"/>
                <a:cs typeface="Arial"/>
              </a:rPr>
              <a:t>u</a:t>
            </a:r>
            <a:r>
              <a:rPr sz="2400" b="1" spc="-15" dirty="0">
                <a:latin typeface="Arial"/>
                <a:cs typeface="Arial"/>
              </a:rPr>
              <a:t>la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265" dirty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56447" y="2014727"/>
            <a:ext cx="2488692" cy="15133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28559" y="4085844"/>
            <a:ext cx="3744467" cy="16520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424</Words>
  <Application>Microsoft Office PowerPoint</Application>
  <PresentationFormat>Grand écran</PresentationFormat>
  <Paragraphs>55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Bahnschrift</vt:lpstr>
      <vt:lpstr>Calibri</vt:lpstr>
      <vt:lpstr>Georgia</vt:lpstr>
      <vt:lpstr>Segoe UI Symbol</vt:lpstr>
      <vt:lpstr>Tahoma</vt:lpstr>
      <vt:lpstr>Office Theme</vt:lpstr>
      <vt:lpstr>PRESENTATION DE LA SPECIALITE PHYSIQUE – CHIMIE EN 1ère Lycée Français du Caire</vt:lpstr>
      <vt:lpstr>Choisir la spécialité Physique-Chimie</vt:lpstr>
      <vt:lpstr>Présentation PowerPoint</vt:lpstr>
      <vt:lpstr>Présentation PowerPoint</vt:lpstr>
      <vt:lpstr>De nouveaux Travaux Pratiques chaque semaine</vt:lpstr>
      <vt:lpstr>LES CONTENUS DISCIPLINAIRES DU PROGRAMME DE LA SPECIALITE  PHYSIQUE - CHIMIE EN 1ère</vt:lpstr>
      <vt:lpstr>LES CONTENUS DISCIPLINAIRES DU PROGRAMME DE LA SPECIALITE  PHYSIQUE - CHIMIE EN 1ère</vt:lpstr>
      <vt:lpstr>LES CONTENUS DISCIPLINAIRES DU PROGRAMME DE LA SPECIALITE  PHYSIQUE - CHIMIE EN 1ère</vt:lpstr>
      <vt:lpstr>LES CONTENUS DISCIPLINAIRES DU PROGRAMME DE LA SPECIALITE  PHYSIQUE - CHIMIE EN 1ère</vt:lpstr>
      <vt:lpstr>Présentation PowerPoint</vt:lpstr>
      <vt:lpstr>La spécialité PHYSIQUE - CHIMIE pour quels métiers 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Fethi Borsali</dc:creator>
  <cp:lastModifiedBy>Marie PLASSE</cp:lastModifiedBy>
  <cp:revision>2</cp:revision>
  <dcterms:created xsi:type="dcterms:W3CDTF">2024-02-15T11:04:03Z</dcterms:created>
  <dcterms:modified xsi:type="dcterms:W3CDTF">2024-02-22T08:31:55Z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2024-02-15T00:00:00Z</vt:filetime>
  </property>
</Properties>
</file>