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4"/>
    <p:sldMasterId id="2147483661" r:id="rId5"/>
    <p:sldMasterId id="2147483663" r:id="rId6"/>
    <p:sldMasterId id="2147483682" r:id="rId7"/>
  </p:sldMasterIdLst>
  <p:notesMasterIdLst>
    <p:notesMasterId r:id="rId18"/>
  </p:notesMasterIdLst>
  <p:handoutMasterIdLst>
    <p:handoutMasterId r:id="rId19"/>
  </p:handoutMasterIdLst>
  <p:sldIdLst>
    <p:sldId id="315" r:id="rId8"/>
    <p:sldId id="291" r:id="rId9"/>
    <p:sldId id="316" r:id="rId10"/>
    <p:sldId id="318" r:id="rId11"/>
    <p:sldId id="294" r:id="rId12"/>
    <p:sldId id="319" r:id="rId13"/>
    <p:sldId id="259" r:id="rId14"/>
    <p:sldId id="320" r:id="rId15"/>
    <p:sldId id="321" r:id="rId16"/>
    <p:sldId id="301" r:id="rId17"/>
  </p:sldIdLst>
  <p:sldSz cx="9144000" cy="6858000" type="screen4x3"/>
  <p:notesSz cx="6858000" cy="9144000"/>
  <p:defaultTextStyle>
    <a:defPPr>
      <a:defRPr lang="fr-FR"/>
    </a:defPPr>
    <a:lvl1pPr marL="0" algn="l" defTabSz="4566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609" algn="l" defTabSz="4566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227" algn="l" defTabSz="4566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850" algn="l" defTabSz="4566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463" algn="l" defTabSz="4566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3075" algn="l" defTabSz="4566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9696" algn="l" defTabSz="4566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6307" algn="l" defTabSz="4566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2925" algn="l" defTabSz="4566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81A"/>
    <a:srgbClr val="FFEB19"/>
    <a:srgbClr val="683086"/>
    <a:srgbClr val="1A86D0"/>
    <a:srgbClr val="1FA1E5"/>
    <a:srgbClr val="9B008A"/>
    <a:srgbClr val="7800FF"/>
    <a:srgbClr val="8800D1"/>
    <a:srgbClr val="7B00AC"/>
    <a:srgbClr val="6E00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97" autoAdjust="0"/>
    <p:restoredTop sz="89932" autoAdjust="0"/>
  </p:normalViewPr>
  <p:slideViewPr>
    <p:cSldViewPr snapToGrid="0" snapToObjects="1">
      <p:cViewPr varScale="1">
        <p:scale>
          <a:sx n="115" d="100"/>
          <a:sy n="115" d="100"/>
        </p:scale>
        <p:origin x="175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9186E-EAA7-3A42-AFD2-CC349621202A}" type="datetimeFigureOut">
              <a:rPr lang="fr-FR" smtClean="0"/>
              <a:pPr/>
              <a:t>22/02/2024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815B8-4CE2-F247-96EE-D0C173663BE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01493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EF2D4-44B9-F34D-AC77-36ED78FDDA30}" type="datetimeFigureOut">
              <a:rPr lang="fr-FR" smtClean="0"/>
              <a:pPr/>
              <a:t>22/02/2024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7BDEA-8EA0-FE4F-8E67-406CE035A26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7604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66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609" algn="l" defTabSz="4566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227" algn="l" defTabSz="4566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850" algn="l" defTabSz="4566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463" algn="l" defTabSz="4566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075" algn="l" defTabSz="4566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696" algn="l" defTabSz="4566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307" algn="l" defTabSz="4566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925" algn="l" defTabSz="4566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3455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66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Enseignement pluridisciplinaire: 3 matières scientifiques éco, socio, </a:t>
            </a:r>
            <a:r>
              <a:rPr lang="fr-FR" dirty="0" err="1"/>
              <a:t>sc</a:t>
            </a:r>
            <a:r>
              <a:rPr lang="fr-FR" dirty="0"/>
              <a:t> po =&gt; enseignement concret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5351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Approfondis le </a:t>
            </a:r>
            <a:r>
              <a:rPr lang="fr-FR" dirty="0" err="1"/>
              <a:t>progr</a:t>
            </a:r>
            <a:r>
              <a:rPr lang="fr-FR" dirty="0"/>
              <a:t> de seconde et découvrir de nouvelles notions, acquérir de nouvelles compétences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5687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Les SES permettent d’acquérir des savoirs et savoir-faire valorisés dans de nombreux parcours de</a:t>
            </a:r>
          </a:p>
          <a:p>
            <a:r>
              <a:rPr lang="fr-FR" dirty="0"/>
              <a:t>l’enseignement supérieur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5668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090609" y="976320"/>
            <a:ext cx="7894637" cy="2433895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90609" y="3472208"/>
            <a:ext cx="759619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683086"/>
                </a:solidFill>
              </a:defRPr>
            </a:lvl1pPr>
            <a:lvl2pPr marL="456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633674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e du titre"/>
          <p:cNvSpPr txBox="1">
            <a:spLocks noGrp="1"/>
          </p:cNvSpPr>
          <p:nvPr>
            <p:ph type="title"/>
          </p:nvPr>
        </p:nvSpPr>
        <p:spPr>
          <a:xfrm>
            <a:off x="892994" y="2268141"/>
            <a:ext cx="7358063" cy="2321719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4723805" y="446484"/>
            <a:ext cx="3750469" cy="5777508"/>
          </a:xfrm>
          <a:prstGeom prst="rect">
            <a:avLst/>
          </a:prstGeom>
        </p:spPr>
        <p:txBody>
          <a:bodyPr lIns="64210" tIns="32102" rIns="64210" bIns="32102" anchor="t">
            <a:noAutofit/>
          </a:bodyPr>
          <a:lstStyle/>
          <a:p>
            <a:endParaRPr/>
          </a:p>
        </p:txBody>
      </p:sp>
      <p:sp>
        <p:nvSpPr>
          <p:cNvPr id="39" name="Texte du titre"/>
          <p:cNvSpPr txBox="1">
            <a:spLocks noGrp="1"/>
          </p:cNvSpPr>
          <p:nvPr>
            <p:ph type="title"/>
          </p:nvPr>
        </p:nvSpPr>
        <p:spPr>
          <a:xfrm>
            <a:off x="669726" y="446484"/>
            <a:ext cx="3750469" cy="2803922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t>Texte du titre</a:t>
            </a:r>
          </a:p>
        </p:txBody>
      </p:sp>
      <p:sp>
        <p:nvSpPr>
          <p:cNvPr id="4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669726" y="3321844"/>
            <a:ext cx="3750469" cy="289321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7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4723805" y="1821656"/>
            <a:ext cx="3750469" cy="4420195"/>
          </a:xfrm>
          <a:prstGeom prst="rect">
            <a:avLst/>
          </a:prstGeom>
        </p:spPr>
        <p:txBody>
          <a:bodyPr lIns="64210" tIns="32102" rIns="64210" bIns="32102" anchor="t">
            <a:noAutofit/>
          </a:bodyPr>
          <a:lstStyle/>
          <a:p>
            <a:endParaRPr/>
          </a:p>
        </p:txBody>
      </p:sp>
      <p:sp>
        <p:nvSpPr>
          <p:cNvPr id="6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67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669726" y="1821656"/>
            <a:ext cx="3750469" cy="4420195"/>
          </a:xfrm>
          <a:prstGeom prst="rect">
            <a:avLst/>
          </a:prstGeom>
        </p:spPr>
        <p:txBody>
          <a:bodyPr/>
          <a:lstStyle>
            <a:lvl1pPr marL="240790" indent="-240790">
              <a:spcBef>
                <a:spcPts val="2250"/>
              </a:spcBef>
              <a:defRPr sz="2000"/>
            </a:lvl1pPr>
            <a:lvl2pPr marL="481569" indent="-240790">
              <a:spcBef>
                <a:spcPts val="2250"/>
              </a:spcBef>
              <a:defRPr sz="2000"/>
            </a:lvl2pPr>
            <a:lvl3pPr marL="722354" indent="-240790">
              <a:spcBef>
                <a:spcPts val="2250"/>
              </a:spcBef>
              <a:defRPr sz="2000"/>
            </a:lvl3pPr>
            <a:lvl4pPr marL="963137" indent="-240790">
              <a:spcBef>
                <a:spcPts val="2250"/>
              </a:spcBef>
              <a:defRPr sz="2000"/>
            </a:lvl4pPr>
            <a:lvl5pPr marL="1203924" indent="-240790">
              <a:spcBef>
                <a:spcPts val="2250"/>
              </a:spcBef>
              <a:defRPr sz="20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8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439490" y="6536556"/>
            <a:ext cx="264585" cy="24525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 niveau 1…"/>
          <p:cNvSpPr txBox="1">
            <a:spLocks noGrp="1"/>
          </p:cNvSpPr>
          <p:nvPr>
            <p:ph type="body" idx="1"/>
          </p:nvPr>
        </p:nvSpPr>
        <p:spPr>
          <a:xfrm>
            <a:off x="669727" y="892994"/>
            <a:ext cx="7804547" cy="5072063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4723805" y="3580805"/>
            <a:ext cx="3750469" cy="2652117"/>
          </a:xfrm>
          <a:prstGeom prst="rect">
            <a:avLst/>
          </a:prstGeom>
        </p:spPr>
        <p:txBody>
          <a:bodyPr lIns="64210" tIns="32102" rIns="64210" bIns="32102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4723805" y="625078"/>
            <a:ext cx="3750469" cy="2652117"/>
          </a:xfrm>
          <a:prstGeom prst="rect">
            <a:avLst/>
          </a:prstGeom>
        </p:spPr>
        <p:txBody>
          <a:bodyPr lIns="64210" tIns="32102" rIns="64210" bIns="32102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669726" y="625078"/>
            <a:ext cx="3750469" cy="5607844"/>
          </a:xfrm>
          <a:prstGeom prst="rect">
            <a:avLst/>
          </a:prstGeom>
        </p:spPr>
        <p:txBody>
          <a:bodyPr lIns="64210" tIns="32102" rIns="64210" bIns="32102" anchor="t">
            <a:noAutofit/>
          </a:bodyPr>
          <a:lstStyle/>
          <a:p>
            <a:endParaRPr/>
          </a:p>
        </p:txBody>
      </p:sp>
      <p:sp>
        <p:nvSpPr>
          <p:cNvPr id="8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-Gilles Allain"/>
          <p:cNvSpPr txBox="1">
            <a:spLocks noGrp="1"/>
          </p:cNvSpPr>
          <p:nvPr>
            <p:ph type="body" sz="quarter" idx="13"/>
          </p:nvPr>
        </p:nvSpPr>
        <p:spPr>
          <a:xfrm>
            <a:off x="892994" y="4473774"/>
            <a:ext cx="7358063" cy="333742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700" i="1"/>
            </a:lvl1pPr>
          </a:lstStyle>
          <a:p>
            <a:r>
              <a:t>-Gilles Allain</a:t>
            </a:r>
          </a:p>
        </p:txBody>
      </p:sp>
      <p:sp>
        <p:nvSpPr>
          <p:cNvPr id="94" name="« Saisissez une citation ici. »"/>
          <p:cNvSpPr txBox="1">
            <a:spLocks noGrp="1"/>
          </p:cNvSpPr>
          <p:nvPr>
            <p:ph type="body" sz="quarter" idx="14"/>
          </p:nvPr>
        </p:nvSpPr>
        <p:spPr>
          <a:xfrm>
            <a:off x="892994" y="2993957"/>
            <a:ext cx="7358063" cy="44146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« Saisissez une citation ici. » </a:t>
            </a:r>
          </a:p>
        </p:txBody>
      </p:sp>
      <p:sp>
        <p:nvSpPr>
          <p:cNvPr id="9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64210" tIns="32102" rIns="64210" bIns="32102" anchor="t">
            <a:noAutofit/>
          </a:bodyPr>
          <a:lstStyle/>
          <a:p>
            <a:endParaRPr/>
          </a:p>
        </p:txBody>
      </p:sp>
      <p:sp>
        <p:nvSpPr>
          <p:cNvPr id="10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97486" y="3283200"/>
            <a:ext cx="5897726" cy="2108160"/>
          </a:xfrm>
        </p:spPr>
        <p:txBody>
          <a:bodyPr anchor="t" anchorCtr="0">
            <a:normAutofit/>
          </a:bodyPr>
          <a:lstStyle>
            <a:lvl1pPr>
              <a:defRPr sz="1500" baseline="0"/>
            </a:lvl1pPr>
          </a:lstStyle>
          <a:p>
            <a:r>
              <a:rPr lang="fr-FR" dirty="0"/>
              <a:t>Contacts :</a:t>
            </a:r>
          </a:p>
        </p:txBody>
      </p:sp>
    </p:spTree>
    <p:extLst>
      <p:ext uri="{BB962C8B-B14F-4D97-AF65-F5344CB8AC3E}">
        <p14:creationId xmlns:p14="http://schemas.microsoft.com/office/powerpoint/2010/main" val="2270721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095375" y="4121175"/>
            <a:ext cx="7505700" cy="1814513"/>
          </a:xfrm>
        </p:spPr>
        <p:txBody>
          <a:bodyPr>
            <a:normAutofit/>
          </a:bodyPr>
          <a:lstStyle>
            <a:lvl1pPr>
              <a:defRPr sz="1500"/>
            </a:lvl1pPr>
            <a:lvl2pPr marL="456609" indent="-456609">
              <a:buNone/>
              <a:defRPr sz="1500"/>
            </a:lvl2pPr>
            <a:lvl3pPr marL="456609" indent="-456609">
              <a:buNone/>
              <a:defRPr sz="1500"/>
            </a:lvl3pPr>
            <a:lvl4pPr marL="456609" indent="-456609">
              <a:buNone/>
              <a:defRPr sz="1500"/>
            </a:lvl4pPr>
            <a:lvl5pPr marL="456609" indent="-456609">
              <a:buNone/>
              <a:defRPr sz="15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1095375" y="2705102"/>
            <a:ext cx="7505700" cy="1156980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sz="3000"/>
            </a:lvl1pPr>
            <a:lvl2pPr marL="0" indent="0">
              <a:buNone/>
              <a:defRPr sz="3000"/>
            </a:lvl2pPr>
            <a:lvl3pPr marL="0" indent="0">
              <a:buNone/>
              <a:defRPr sz="3000"/>
            </a:lvl3pPr>
            <a:lvl4pPr marL="0" indent="0">
              <a:buNone/>
              <a:defRPr sz="3000"/>
            </a:lvl4pPr>
            <a:lvl5pPr marL="0" indent="0">
              <a:buNone/>
              <a:defRPr sz="30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24325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4" y="1471083"/>
            <a:ext cx="7881937" cy="4598988"/>
          </a:xfrm>
        </p:spPr>
        <p:txBody>
          <a:bodyPr/>
          <a:lstStyle>
            <a:lvl1pPr marL="177575" marR="0" indent="-177575" algn="l" defTabSz="4566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>
                <a:solidFill>
                  <a:srgbClr val="683086"/>
                </a:solidFill>
              </a:defRPr>
            </a:lvl1pPr>
            <a:lvl2pPr marL="626263" marR="0" indent="-169646" algn="l" defTabSz="4566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 Italic"/>
              <a:buChar char="■"/>
              <a:tabLst/>
              <a:defRPr/>
            </a:lvl2pPr>
            <a:lvl3pPr marL="626263" marR="0" indent="0" algn="l" defTabSz="4566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6263" marR="0" indent="177575" algn="l" defTabSz="4566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"/>
              <a:buChar char="–"/>
              <a:tabLst/>
              <a:defRPr/>
            </a:lvl4pPr>
            <a:lvl5pPr marL="805421" marR="0" indent="0" algn="l" defTabSz="4566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339791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 de contenu avec text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05400" y="1476321"/>
            <a:ext cx="7881400" cy="4525963"/>
          </a:xfrm>
        </p:spPr>
        <p:txBody>
          <a:bodyPr/>
          <a:lstStyle>
            <a:lvl1pPr marL="177575" marR="0" indent="-177575" algn="l" defTabSz="4566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>
                <a:solidFill>
                  <a:srgbClr val="683086"/>
                </a:solidFill>
              </a:defRPr>
            </a:lvl1pPr>
            <a:lvl2pPr marL="626263" marR="0" indent="-169646" algn="l" defTabSz="4566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 Italic"/>
              <a:buChar char="■"/>
              <a:tabLst/>
              <a:defRPr/>
            </a:lvl2pPr>
            <a:lvl3pPr marL="626263" marR="0" indent="0" algn="l" defTabSz="4566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6263" marR="0" indent="177575" algn="l" defTabSz="4566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"/>
              <a:buChar char="–"/>
              <a:tabLst/>
              <a:defRPr/>
            </a:lvl4pPr>
            <a:lvl5pPr marL="805421" marR="0" indent="0" algn="l" defTabSz="4566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681539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4" y="1469379"/>
            <a:ext cx="7881937" cy="4397375"/>
          </a:xfrm>
        </p:spPr>
        <p:txBody>
          <a:bodyPr/>
          <a:lstStyle>
            <a:lvl1pPr>
              <a:buClr>
                <a:srgbClr val="683086"/>
              </a:buCl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fr-FR" dirty="0"/>
              <a:t> 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17172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8773" y="69692"/>
            <a:ext cx="8004162" cy="828574"/>
          </a:xfrm>
        </p:spPr>
        <p:txBody>
          <a:bodyPr anchor="b">
            <a:normAutofit/>
          </a:bodyPr>
          <a:lstStyle>
            <a:lvl1pPr algn="l">
              <a:defRPr sz="3000" b="0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77333" y="1494531"/>
            <a:ext cx="7923066" cy="3233044"/>
          </a:xfrm>
        </p:spPr>
        <p:txBody>
          <a:bodyPr/>
          <a:lstStyle>
            <a:lvl1pPr marL="0" indent="0">
              <a:buNone/>
              <a:defRPr sz="3200"/>
            </a:lvl1pPr>
            <a:lvl2pPr marL="456609" indent="0">
              <a:buNone/>
              <a:defRPr sz="2800"/>
            </a:lvl2pPr>
            <a:lvl3pPr marL="913227" indent="0">
              <a:buNone/>
              <a:defRPr sz="2400"/>
            </a:lvl3pPr>
            <a:lvl4pPr marL="1369850" indent="0">
              <a:buNone/>
              <a:defRPr sz="2000"/>
            </a:lvl4pPr>
            <a:lvl5pPr marL="1826463" indent="0">
              <a:buNone/>
              <a:defRPr sz="2000"/>
            </a:lvl5pPr>
            <a:lvl6pPr marL="2283075" indent="0">
              <a:buNone/>
              <a:defRPr sz="2000"/>
            </a:lvl6pPr>
            <a:lvl7pPr marL="2739696" indent="0">
              <a:buNone/>
              <a:defRPr sz="2000"/>
            </a:lvl7pPr>
            <a:lvl8pPr marL="3196307" indent="0">
              <a:buNone/>
              <a:defRPr sz="2000"/>
            </a:lvl8pPr>
            <a:lvl9pPr marL="3652925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7333" y="5367338"/>
            <a:ext cx="792306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609" indent="0">
              <a:buNone/>
              <a:defRPr sz="1200"/>
            </a:lvl2pPr>
            <a:lvl3pPr marL="913227" indent="0">
              <a:buNone/>
              <a:defRPr sz="1000"/>
            </a:lvl3pPr>
            <a:lvl4pPr marL="1369850" indent="0">
              <a:buNone/>
              <a:defRPr sz="900"/>
            </a:lvl4pPr>
            <a:lvl5pPr marL="1826463" indent="0">
              <a:buNone/>
              <a:defRPr sz="900"/>
            </a:lvl5pPr>
            <a:lvl6pPr marL="2283075" indent="0">
              <a:buNone/>
              <a:defRPr sz="900"/>
            </a:lvl6pPr>
            <a:lvl7pPr marL="2739696" indent="0">
              <a:buNone/>
              <a:defRPr sz="900"/>
            </a:lvl7pPr>
            <a:lvl8pPr marL="3196307" indent="0">
              <a:buNone/>
              <a:defRPr sz="900"/>
            </a:lvl8pPr>
            <a:lvl9pPr marL="3652925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30925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>
            <a:spLocks noGrp="1"/>
          </p:cNvSpPr>
          <p:nvPr>
            <p:ph type="title"/>
          </p:nvPr>
        </p:nvSpPr>
        <p:spPr>
          <a:xfrm>
            <a:off x="892994" y="1151930"/>
            <a:ext cx="7358063" cy="2321719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92994" y="3545086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143000" y="473273"/>
            <a:ext cx="6858000" cy="4152305"/>
          </a:xfrm>
          <a:prstGeom prst="rect">
            <a:avLst/>
          </a:prstGeom>
        </p:spPr>
        <p:txBody>
          <a:bodyPr lIns="64210" tIns="32102" rIns="64210" bIns="32102" anchor="t">
            <a:noAutofit/>
          </a:bodyPr>
          <a:lstStyle/>
          <a:p>
            <a:endParaRPr/>
          </a:p>
        </p:txBody>
      </p:sp>
      <p:sp>
        <p:nvSpPr>
          <p:cNvPr id="21" name="Texte du titre"/>
          <p:cNvSpPr txBox="1">
            <a:spLocks noGrp="1"/>
          </p:cNvSpPr>
          <p:nvPr>
            <p:ph type="title"/>
          </p:nvPr>
        </p:nvSpPr>
        <p:spPr>
          <a:xfrm>
            <a:off x="892994" y="4723805"/>
            <a:ext cx="7358063" cy="1000125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2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92994" y="5732859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97510" y="915840"/>
            <a:ext cx="7982797" cy="2548962"/>
          </a:xfrm>
          <a:prstGeom prst="rect">
            <a:avLst/>
          </a:prstGeom>
        </p:spPr>
        <p:txBody>
          <a:bodyPr vert="horz" lIns="91321" tIns="45661" rIns="91321" bIns="45661" rtlCol="0" anchor="ctr">
            <a:noAutofit/>
          </a:bodyPr>
          <a:lstStyle/>
          <a:p>
            <a:r>
              <a:rPr lang="fr-FR" dirty="0"/>
              <a:t>CLIQUEZ ET MODIFIEZ </a:t>
            </a:r>
            <a:br>
              <a:rPr lang="fr-FR" dirty="0"/>
            </a:br>
            <a:r>
              <a:rPr lang="fr-FR" dirty="0"/>
              <a:t>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97486" y="3464803"/>
            <a:ext cx="7589313" cy="1249263"/>
          </a:xfrm>
          <a:prstGeom prst="rect">
            <a:avLst/>
          </a:prstGeom>
        </p:spPr>
        <p:txBody>
          <a:bodyPr vert="horz" lIns="91321" tIns="45661" rIns="91321" bIns="45661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698886" y="5516417"/>
            <a:ext cx="6290733" cy="0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 flipV="1">
            <a:off x="6995213" y="4489105"/>
            <a:ext cx="1519767" cy="1024465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 flipH="1" flipV="1">
            <a:off x="698885" y="25"/>
            <a:ext cx="295" cy="5507953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9642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5" r:id="rId2"/>
  </p:sldLayoutIdLst>
  <p:hf hdr="0"/>
  <p:txStyles>
    <p:titleStyle>
      <a:lvl1pPr algn="l" defTabSz="456609" rtl="0" eaLnBrk="1" latinLnBrk="0" hangingPunct="1">
        <a:spcBef>
          <a:spcPct val="0"/>
        </a:spcBef>
        <a:buNone/>
        <a:defRPr sz="5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6609" rtl="0" eaLnBrk="1" latinLnBrk="0" hangingPunct="1">
        <a:spcBef>
          <a:spcPct val="20000"/>
        </a:spcBef>
        <a:buFont typeface="Arial"/>
        <a:buNone/>
        <a:defRPr sz="3200" kern="1200">
          <a:solidFill>
            <a:srgbClr val="683086"/>
          </a:solidFill>
          <a:latin typeface="+mn-lt"/>
          <a:ea typeface="+mn-ea"/>
          <a:cs typeface="+mn-cs"/>
        </a:defRPr>
      </a:lvl1pPr>
      <a:lvl2pPr marL="742000" indent="-285390" algn="l" defTabSz="45660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535" indent="-228304" algn="l" defTabSz="45660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151" indent="-228304" algn="l" defTabSz="45660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775" indent="-228304" algn="l" defTabSz="45660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388" indent="-228304" algn="l" defTabSz="4566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000" indent="-228304" algn="l" defTabSz="4566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619" indent="-228304" algn="l" defTabSz="4566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227" indent="-228304" algn="l" defTabSz="4566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09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27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50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463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075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696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307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925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95185" y="698022"/>
            <a:ext cx="7781697" cy="2006323"/>
          </a:xfrm>
          <a:prstGeom prst="rect">
            <a:avLst/>
          </a:prstGeom>
        </p:spPr>
        <p:txBody>
          <a:bodyPr vert="horz" lIns="91321" tIns="45661" rIns="91321" bIns="45661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95182" y="2704345"/>
            <a:ext cx="7781697" cy="1180729"/>
          </a:xfrm>
          <a:prstGeom prst="rect">
            <a:avLst/>
          </a:prstGeom>
        </p:spPr>
        <p:txBody>
          <a:bodyPr vert="horz" lIns="91321" tIns="45661" rIns="91321" bIns="45661" rtlCol="0">
            <a:normAutofit/>
          </a:bodyPr>
          <a:lstStyle/>
          <a:p>
            <a:pPr lvl="0"/>
            <a:r>
              <a:rPr lang="fr-FR" dirty="0"/>
              <a:t>Cliquez pour modifier </a:t>
            </a:r>
            <a:br>
              <a:rPr lang="fr-FR" dirty="0"/>
            </a:br>
            <a:r>
              <a:rPr lang="fr-FR" dirty="0"/>
              <a:t>les styles du texte du masque</a:t>
            </a:r>
          </a:p>
          <a:p>
            <a:pPr lvl="0"/>
            <a:endParaRPr lang="fr-FR" dirty="0"/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698886" y="3893512"/>
            <a:ext cx="6290733" cy="0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 userDrawn="1"/>
        </p:nvCxnSpPr>
        <p:spPr>
          <a:xfrm flipV="1">
            <a:off x="6995213" y="2866200"/>
            <a:ext cx="1519767" cy="1024465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 flipH="1" flipV="1">
            <a:off x="699205" y="25"/>
            <a:ext cx="1" cy="3885049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411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algn="l" defTabSz="456609" rtl="0" eaLnBrk="1" latinLnBrk="0" hangingPunct="1">
        <a:spcBef>
          <a:spcPct val="0"/>
        </a:spcBef>
        <a:buNone/>
        <a:defRPr sz="4400" kern="1200">
          <a:solidFill>
            <a:srgbClr val="683086"/>
          </a:solidFill>
          <a:latin typeface="+mj-lt"/>
          <a:ea typeface="+mj-ea"/>
          <a:cs typeface="+mj-cs"/>
        </a:defRPr>
      </a:lvl1pPr>
    </p:titleStyle>
    <p:bodyStyle>
      <a:lvl1pPr marL="0" indent="0" algn="l" defTabSz="456609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000" indent="-285390" algn="l" defTabSz="45660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535" indent="-228304" algn="l" defTabSz="45660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151" indent="-228304" algn="l" defTabSz="45660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775" indent="-228304" algn="l" defTabSz="45660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388" indent="-228304" algn="l" defTabSz="4566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000" indent="-228304" algn="l" defTabSz="4566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619" indent="-228304" algn="l" defTabSz="4566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227" indent="-228304" algn="l" defTabSz="4566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09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27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50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463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075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696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307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925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05400" y="1"/>
            <a:ext cx="7881400" cy="1286937"/>
          </a:xfrm>
          <a:prstGeom prst="rect">
            <a:avLst/>
          </a:prstGeom>
        </p:spPr>
        <p:txBody>
          <a:bodyPr vert="horz" lIns="91321" tIns="45661" rIns="91321" bIns="45661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05400" y="1476047"/>
            <a:ext cx="7881400" cy="4525963"/>
          </a:xfrm>
          <a:prstGeom prst="rect">
            <a:avLst/>
          </a:prstGeom>
        </p:spPr>
        <p:txBody>
          <a:bodyPr vert="horz" lIns="91321" tIns="45661" rIns="91321" bIns="45661" rtlCol="0">
            <a:normAutofit/>
          </a:bodyPr>
          <a:lstStyle/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13" name="Connecteur droit 12"/>
          <p:cNvCxnSpPr/>
          <p:nvPr userDrawn="1"/>
        </p:nvCxnSpPr>
        <p:spPr>
          <a:xfrm>
            <a:off x="698910" y="1295400"/>
            <a:ext cx="7173849" cy="0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 flipV="1">
            <a:off x="7872734" y="872665"/>
            <a:ext cx="642246" cy="419889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 flipH="1" flipV="1">
            <a:off x="699205" y="1"/>
            <a:ext cx="1" cy="1286937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175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5" r:id="rId2"/>
    <p:sldLayoutId id="2147483680" r:id="rId3"/>
    <p:sldLayoutId id="2147483672" r:id="rId4"/>
  </p:sldLayoutIdLst>
  <p:hf hdr="0"/>
  <p:txStyles>
    <p:titleStyle>
      <a:lvl1pPr algn="l" defTabSz="456609" rtl="0" eaLnBrk="1" latinLnBrk="0" hangingPunct="1">
        <a:spcBef>
          <a:spcPct val="0"/>
        </a:spcBef>
        <a:buNone/>
        <a:defRPr sz="300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77575" indent="-177575" algn="l" defTabSz="456609" rtl="0" eaLnBrk="1" latinLnBrk="0" hangingPunct="1">
        <a:spcBef>
          <a:spcPct val="20000"/>
        </a:spcBef>
        <a:buSzPct val="100000"/>
        <a:buFont typeface="Arial"/>
        <a:buChar char="■"/>
        <a:defRPr sz="2000" kern="1200">
          <a:solidFill>
            <a:srgbClr val="683086"/>
          </a:solidFill>
          <a:latin typeface="+mn-lt"/>
          <a:ea typeface="+mn-ea"/>
          <a:cs typeface="+mn-cs"/>
        </a:defRPr>
      </a:lvl1pPr>
      <a:lvl2pPr marL="626263" indent="-169646" algn="l" defTabSz="456609" rtl="0" eaLnBrk="1" latinLnBrk="0" hangingPunct="1">
        <a:spcBef>
          <a:spcPct val="20000"/>
        </a:spcBef>
        <a:buClr>
          <a:srgbClr val="683086"/>
        </a:buClr>
        <a:buFont typeface="Arial Italic"/>
        <a:buChar char="■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26263" indent="0" algn="l" defTabSz="456609" rtl="0" eaLnBrk="1" latinLnBrk="0" hangingPunct="1">
        <a:spcBef>
          <a:spcPct val="20000"/>
        </a:spcBef>
        <a:buFont typeface="Arial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626263" indent="177575" algn="l" defTabSz="456609" rtl="0" eaLnBrk="1" latinLnBrk="0" hangingPunct="1">
        <a:spcBef>
          <a:spcPct val="20000"/>
        </a:spcBef>
        <a:buClr>
          <a:srgbClr val="683086"/>
        </a:buClr>
        <a:buFont typeface="Arial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805421" indent="0" algn="l" defTabSz="456609" rtl="0" eaLnBrk="1" latinLnBrk="0" hangingPunct="1">
        <a:spcBef>
          <a:spcPct val="20000"/>
        </a:spcBef>
        <a:buFont typeface="Arial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388" indent="-228304" algn="l" defTabSz="4566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000" indent="-228304" algn="l" defTabSz="4566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619" indent="-228304" algn="l" defTabSz="4566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227" indent="-228304" algn="l" defTabSz="4566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09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27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50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463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075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696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307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925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669727" y="178594"/>
            <a:ext cx="7804547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668" tIns="35668" rIns="35668" bIns="35668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669727" y="1821656"/>
            <a:ext cx="7804547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668" tIns="35668" rIns="35668" bIns="35668" anchor="ctr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456082" y="6536556"/>
            <a:ext cx="227074" cy="245255"/>
          </a:xfrm>
          <a:prstGeom prst="rect">
            <a:avLst/>
          </a:prstGeom>
          <a:ln w="12700">
            <a:miter lim="400000"/>
          </a:ln>
        </p:spPr>
        <p:txBody>
          <a:bodyPr wrap="none" lIns="35668" tIns="35668" rIns="35668" bIns="35668">
            <a:spAutoFit/>
          </a:bodyPr>
          <a:lstStyle>
            <a:lvl1pPr>
              <a:defRPr sz="11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 defTabSz="410226" hangingPunct="0"/>
            <a:fld id="{86CB4B4D-7CA3-9044-876B-883B54F8677D}" type="slidenum">
              <a:rPr lang="uk-UA" kern="0" smtClean="0">
                <a:solidFill>
                  <a:srgbClr val="000000"/>
                </a:solidFill>
              </a:rPr>
              <a:pPr algn="ctr" defTabSz="410226" hangingPunct="0"/>
              <a:t>‹#›</a:t>
            </a:fld>
            <a:endParaRPr lang="uk-UA" ker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transition spd="med"/>
  <p:txStyles>
    <p:titleStyle>
      <a:lvl1pPr marL="0" marR="0" indent="0" algn="ctr" defTabSz="4102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4102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4102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4102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4102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4102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102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102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102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2128" marR="0" indent="-312128" algn="l" defTabSz="410226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24256" marR="0" indent="-312128" algn="l" defTabSz="410226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36384" marR="0" indent="-312128" algn="l" defTabSz="410226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48512" marR="0" indent="-312128" algn="l" defTabSz="410226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60640" marR="0" indent="-312128" algn="l" defTabSz="410226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872768" marR="0" indent="-312128" algn="l" defTabSz="410226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184896" marR="0" indent="-312128" algn="l" defTabSz="410226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497024" marR="0" indent="-312128" algn="l" defTabSz="410226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09153" marR="0" indent="-312128" algn="l" defTabSz="410226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022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60524" algn="ctr" defTabSz="41022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21042" algn="ctr" defTabSz="41022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81569" algn="ctr" defTabSz="41022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42090" algn="ctr" defTabSz="41022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802618" algn="ctr" defTabSz="41022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63137" algn="ctr" defTabSz="41022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123659" algn="ctr" defTabSz="41022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84184" algn="ctr" defTabSz="41022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>
          <a:xfrm>
            <a:off x="1090609" y="1005321"/>
            <a:ext cx="7894637" cy="3022393"/>
          </a:xfrm>
        </p:spPr>
        <p:txBody>
          <a:bodyPr/>
          <a:lstStyle/>
          <a:p>
            <a:r>
              <a:rPr lang="fr-F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L’option de spécialité : Sciences Économiques et Sociales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alphaModFix amt="17000"/>
          </a:blip>
          <a:stretch>
            <a:fillRect/>
          </a:stretch>
        </p:blipFill>
        <p:spPr>
          <a:xfrm>
            <a:off x="47033" y="-40966"/>
            <a:ext cx="4616894" cy="537496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alphaModFix amt="61000"/>
          </a:blip>
          <a:stretch>
            <a:fillRect/>
          </a:stretch>
        </p:blipFill>
        <p:spPr>
          <a:xfrm>
            <a:off x="4191845" y="139143"/>
            <a:ext cx="5131349" cy="519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80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Ligne"/>
          <p:cNvSpPr/>
          <p:nvPr/>
        </p:nvSpPr>
        <p:spPr>
          <a:xfrm flipH="1">
            <a:off x="4048641" y="2465517"/>
            <a:ext cx="2223058" cy="1272488"/>
          </a:xfrm>
          <a:prstGeom prst="line">
            <a:avLst/>
          </a:prstGeom>
          <a:ln w="63500">
            <a:solidFill>
              <a:srgbClr val="E5E5E5"/>
            </a:solidFill>
            <a:miter lim="400000"/>
          </a:ln>
        </p:spPr>
        <p:txBody>
          <a:bodyPr lIns="32099" tIns="32099" rIns="32099" bIns="32099"/>
          <a:lstStyle/>
          <a:p>
            <a:pPr algn="ctr" defTabSz="321026" hangingPunct="0">
              <a:lnSpc>
                <a:spcPct val="80000"/>
              </a:lnSpc>
              <a:spcBef>
                <a:spcPts val="3867"/>
              </a:spcBef>
              <a:defRPr sz="5000" b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3500" kern="0">
              <a:solidFill>
                <a:srgbClr val="333333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20" name="Ligne"/>
          <p:cNvSpPr/>
          <p:nvPr/>
        </p:nvSpPr>
        <p:spPr>
          <a:xfrm flipH="1" flipV="1">
            <a:off x="4446580" y="3384206"/>
            <a:ext cx="1652090" cy="935933"/>
          </a:xfrm>
          <a:prstGeom prst="line">
            <a:avLst/>
          </a:prstGeom>
          <a:ln w="63500">
            <a:solidFill>
              <a:srgbClr val="E5E5E5"/>
            </a:solidFill>
            <a:miter lim="400000"/>
          </a:ln>
        </p:spPr>
        <p:txBody>
          <a:bodyPr lIns="32099" tIns="32099" rIns="32099" bIns="32099"/>
          <a:lstStyle/>
          <a:p>
            <a:pPr algn="ctr" defTabSz="321026" hangingPunct="0">
              <a:lnSpc>
                <a:spcPct val="80000"/>
              </a:lnSpc>
              <a:spcBef>
                <a:spcPts val="3867"/>
              </a:spcBef>
              <a:defRPr sz="5000" b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3500" kern="0">
              <a:solidFill>
                <a:srgbClr val="333333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21" name="Ligne"/>
          <p:cNvSpPr/>
          <p:nvPr/>
        </p:nvSpPr>
        <p:spPr>
          <a:xfrm flipH="1">
            <a:off x="4566593" y="2858389"/>
            <a:ext cx="2" cy="1908200"/>
          </a:xfrm>
          <a:prstGeom prst="line">
            <a:avLst/>
          </a:prstGeom>
          <a:ln w="63500">
            <a:solidFill>
              <a:srgbClr val="E5E5E5"/>
            </a:solidFill>
            <a:miter lim="400000"/>
          </a:ln>
        </p:spPr>
        <p:txBody>
          <a:bodyPr lIns="32099" tIns="32099" rIns="32099" bIns="32099"/>
          <a:lstStyle/>
          <a:p>
            <a:pPr algn="ctr" defTabSz="321026" hangingPunct="0">
              <a:lnSpc>
                <a:spcPct val="80000"/>
              </a:lnSpc>
              <a:spcBef>
                <a:spcPts val="3867"/>
              </a:spcBef>
              <a:defRPr sz="5000" b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3500" kern="0">
              <a:solidFill>
                <a:srgbClr val="333333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22" name="Ligne"/>
          <p:cNvSpPr/>
          <p:nvPr/>
        </p:nvSpPr>
        <p:spPr>
          <a:xfrm>
            <a:off x="3953450" y="2178253"/>
            <a:ext cx="616350" cy="1250216"/>
          </a:xfrm>
          <a:prstGeom prst="line">
            <a:avLst/>
          </a:prstGeom>
          <a:ln w="63500">
            <a:solidFill>
              <a:srgbClr val="E5E5E5"/>
            </a:solidFill>
            <a:miter lim="400000"/>
          </a:ln>
        </p:spPr>
        <p:txBody>
          <a:bodyPr lIns="32099" tIns="32099" rIns="32099" bIns="32099"/>
          <a:lstStyle/>
          <a:p>
            <a:pPr algn="ctr" defTabSz="321026" hangingPunct="0">
              <a:lnSpc>
                <a:spcPct val="80000"/>
              </a:lnSpc>
              <a:spcBef>
                <a:spcPts val="3867"/>
              </a:spcBef>
              <a:defRPr sz="5000" b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3500" kern="0">
              <a:solidFill>
                <a:srgbClr val="333333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23" name="Ligne"/>
          <p:cNvSpPr/>
          <p:nvPr/>
        </p:nvSpPr>
        <p:spPr>
          <a:xfrm flipH="1">
            <a:off x="3655538" y="3222488"/>
            <a:ext cx="1407498" cy="308342"/>
          </a:xfrm>
          <a:prstGeom prst="line">
            <a:avLst/>
          </a:prstGeom>
          <a:ln w="63500">
            <a:solidFill>
              <a:srgbClr val="E5E5E5"/>
            </a:solidFill>
            <a:miter lim="400000"/>
          </a:ln>
        </p:spPr>
        <p:txBody>
          <a:bodyPr lIns="32099" tIns="32099" rIns="32099" bIns="32099"/>
          <a:lstStyle/>
          <a:p>
            <a:pPr algn="ctr" defTabSz="321026" hangingPunct="0">
              <a:lnSpc>
                <a:spcPct val="80000"/>
              </a:lnSpc>
              <a:spcBef>
                <a:spcPts val="3867"/>
              </a:spcBef>
              <a:defRPr sz="5000" b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3500" kern="0">
              <a:solidFill>
                <a:srgbClr val="333333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grpSp>
        <p:nvGrpSpPr>
          <p:cNvPr id="127" name="Groupe"/>
          <p:cNvGrpSpPr/>
          <p:nvPr/>
        </p:nvGrpSpPr>
        <p:grpSpPr>
          <a:xfrm>
            <a:off x="3953450" y="2848023"/>
            <a:ext cx="1192427" cy="1192427"/>
            <a:chOff x="0" y="0"/>
            <a:chExt cx="1695894" cy="1695894"/>
          </a:xfrm>
        </p:grpSpPr>
        <p:sp>
          <p:nvSpPr>
            <p:cNvPr id="125" name="Cercle"/>
            <p:cNvSpPr/>
            <p:nvPr/>
          </p:nvSpPr>
          <p:spPr>
            <a:xfrm>
              <a:off x="0" y="0"/>
              <a:ext cx="1695894" cy="1695894"/>
            </a:xfrm>
            <a:prstGeom prst="ellipse">
              <a:avLst/>
            </a:prstGeom>
            <a:solidFill>
              <a:srgbClr val="FFFFFF"/>
            </a:solidFill>
            <a:ln w="50800" cap="flat">
              <a:solidFill>
                <a:srgbClr val="DCDEE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321026" hangingPunct="0">
                <a:lnSpc>
                  <a:spcPct val="90000"/>
                </a:lnSpc>
                <a:spcBef>
                  <a:spcPts val="3867"/>
                </a:spcBef>
                <a:defRPr sz="4000" b="0"/>
              </a:pPr>
              <a:endParaRPr sz="2800"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6" name="SES"/>
            <p:cNvSpPr txBox="1"/>
            <p:nvPr/>
          </p:nvSpPr>
          <p:spPr>
            <a:xfrm>
              <a:off x="130504" y="494665"/>
              <a:ext cx="1447537" cy="8024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defTabSz="457200">
                <a:lnSpc>
                  <a:spcPct val="90000"/>
                </a:lnSpc>
                <a:spcBef>
                  <a:spcPts val="5500"/>
                </a:spcBef>
                <a:defRPr sz="4000" b="0"/>
              </a:lvl1pPr>
            </a:lstStyle>
            <a:p>
              <a:pPr algn="ctr" hangingPunct="0"/>
              <a:r>
                <a:rPr kern="0" dirty="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SES</a:t>
              </a:r>
            </a:p>
          </p:txBody>
        </p:sp>
      </p:grpSp>
      <p:sp>
        <p:nvSpPr>
          <p:cNvPr id="128" name="Cercle"/>
          <p:cNvSpPr/>
          <p:nvPr/>
        </p:nvSpPr>
        <p:spPr>
          <a:xfrm>
            <a:off x="3168375" y="1208757"/>
            <a:ext cx="1197303" cy="1197303"/>
          </a:xfrm>
          <a:prstGeom prst="ellipse">
            <a:avLst/>
          </a:prstGeom>
          <a:gradFill>
            <a:gsLst>
              <a:gs pos="0">
                <a:srgbClr val="51A8F9"/>
              </a:gs>
              <a:gs pos="100000">
                <a:srgbClr val="0365C0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defTabSz="410205" hangingPunct="0">
              <a:defRPr b="0" cap="all">
                <a:solidFill>
                  <a:srgbClr val="FFFFFF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1700" kern="0" cap="all">
              <a:solidFill>
                <a:srgbClr val="FFFFFF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29" name="Cercle"/>
          <p:cNvSpPr/>
          <p:nvPr/>
        </p:nvSpPr>
        <p:spPr>
          <a:xfrm>
            <a:off x="3978278" y="4502016"/>
            <a:ext cx="1193877" cy="1193876"/>
          </a:xfrm>
          <a:prstGeom prst="ellipse">
            <a:avLst/>
          </a:prstGeom>
          <a:gradFill>
            <a:gsLst>
              <a:gs pos="0">
                <a:srgbClr val="FA4813"/>
              </a:gs>
              <a:gs pos="100000">
                <a:srgbClr val="C82506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defTabSz="410205" hangingPunct="0">
              <a:defRPr b="0" cap="all">
                <a:solidFill>
                  <a:srgbClr val="FFFFFF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1700" kern="0" cap="all">
              <a:solidFill>
                <a:srgbClr val="FFFFFF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30" name="Cercle"/>
          <p:cNvSpPr/>
          <p:nvPr/>
        </p:nvSpPr>
        <p:spPr>
          <a:xfrm>
            <a:off x="2472061" y="3222487"/>
            <a:ext cx="1198109" cy="1198109"/>
          </a:xfrm>
          <a:prstGeom prst="ellipse">
            <a:avLst/>
          </a:prstGeom>
          <a:gradFill>
            <a:gsLst>
              <a:gs pos="0">
                <a:srgbClr val="885CB1"/>
              </a:gs>
              <a:gs pos="100000">
                <a:srgbClr val="773F9B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defTabSz="410205" hangingPunct="0">
              <a:defRPr b="0" cap="all">
                <a:solidFill>
                  <a:srgbClr val="FFFFFF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1700" kern="0" cap="all">
              <a:solidFill>
                <a:srgbClr val="FFFFFF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31" name="Cercle"/>
          <p:cNvSpPr/>
          <p:nvPr/>
        </p:nvSpPr>
        <p:spPr>
          <a:xfrm>
            <a:off x="5484392" y="3714118"/>
            <a:ext cx="1181218" cy="1181220"/>
          </a:xfrm>
          <a:prstGeom prst="ellipse">
            <a:avLst/>
          </a:prstGeom>
          <a:gradFill>
            <a:gsLst>
              <a:gs pos="0">
                <a:srgbClr val="EE941A"/>
              </a:gs>
              <a:gs pos="100000">
                <a:srgbClr val="DE6A10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defTabSz="321026" hangingPunct="0">
              <a:lnSpc>
                <a:spcPct val="80000"/>
              </a:lnSpc>
              <a:defRPr sz="1900" b="0">
                <a:solidFill>
                  <a:srgbClr val="FFFFFF"/>
                </a:solidFill>
              </a:defRPr>
            </a:pPr>
            <a:endParaRPr sz="1300" kern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3" name="Cercle"/>
          <p:cNvSpPr/>
          <p:nvPr/>
        </p:nvSpPr>
        <p:spPr>
          <a:xfrm>
            <a:off x="5476799" y="1876166"/>
            <a:ext cx="1196459" cy="1196459"/>
          </a:xfrm>
          <a:prstGeom prst="ellipse">
            <a:avLst/>
          </a:prstGeom>
          <a:gradFill>
            <a:gsLst>
              <a:gs pos="0">
                <a:srgbClr val="70BF41"/>
              </a:gs>
              <a:gs pos="100000">
                <a:srgbClr val="00882B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defTabSz="410205" hangingPunct="0">
              <a:defRPr b="0" cap="all">
                <a:solidFill>
                  <a:srgbClr val="FFFFFF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1700" kern="0" cap="all">
              <a:solidFill>
                <a:srgbClr val="FFFFFF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34" name="Maths"/>
          <p:cNvSpPr txBox="1"/>
          <p:nvPr/>
        </p:nvSpPr>
        <p:spPr>
          <a:xfrm>
            <a:off x="5572161" y="2303711"/>
            <a:ext cx="1004617" cy="341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666" tIns="35666" rIns="35666" bIns="35666" anchor="ctr">
            <a:spAutoFit/>
          </a:bodyPr>
          <a:lstStyle>
            <a:lvl1pPr defTabSz="457200">
              <a:lnSpc>
                <a:spcPct val="80000"/>
              </a:lnSpc>
              <a:defRPr sz="21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MATHS</a:t>
            </a:r>
          </a:p>
        </p:txBody>
      </p:sp>
      <p:sp>
        <p:nvSpPr>
          <p:cNvPr id="135" name="SVT"/>
          <p:cNvSpPr txBox="1"/>
          <p:nvPr/>
        </p:nvSpPr>
        <p:spPr>
          <a:xfrm>
            <a:off x="3484180" y="1636723"/>
            <a:ext cx="565658" cy="341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666" tIns="35666" rIns="35666" bIns="35666" anchor="ctr">
            <a:spAutoFit/>
          </a:bodyPr>
          <a:lstStyle>
            <a:lvl1pPr defTabSz="457200">
              <a:lnSpc>
                <a:spcPct val="80000"/>
              </a:lnSpc>
              <a:defRPr sz="21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SVT</a:t>
            </a:r>
          </a:p>
        </p:txBody>
      </p:sp>
      <p:sp>
        <p:nvSpPr>
          <p:cNvPr id="136" name="HG…"/>
          <p:cNvSpPr txBox="1"/>
          <p:nvPr/>
        </p:nvSpPr>
        <p:spPr>
          <a:xfrm>
            <a:off x="5698896" y="4037238"/>
            <a:ext cx="752205" cy="3028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666" tIns="35666" rIns="35666" bIns="35666" anchor="ctr">
            <a:spAutoFit/>
          </a:bodyPr>
          <a:lstStyle/>
          <a:p>
            <a:pPr algn="ctr" defTabSz="321026" hangingPunct="0">
              <a:defRPr sz="2100" b="0">
                <a:solidFill>
                  <a:srgbClr val="FFFFFF"/>
                </a:solidFill>
              </a:defRPr>
            </a:pPr>
            <a:r>
              <a:rPr sz="1500" kern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HG</a:t>
            </a:r>
            <a:r>
              <a:rPr lang="fr-FR" sz="1500" kern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GSP</a:t>
            </a:r>
            <a:endParaRPr sz="1500" kern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7" name="Humanités LP"/>
          <p:cNvSpPr txBox="1"/>
          <p:nvPr/>
        </p:nvSpPr>
        <p:spPr>
          <a:xfrm>
            <a:off x="4072283" y="4716666"/>
            <a:ext cx="995457" cy="7646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666" tIns="35666" rIns="35666" bIns="35666" anchor="ctr">
            <a:spAutoFit/>
          </a:bodyPr>
          <a:lstStyle/>
          <a:p>
            <a:pPr algn="ctr" defTabSz="321026" hangingPunct="0">
              <a:defRPr sz="2100" b="0">
                <a:solidFill>
                  <a:srgbClr val="FFFFFF"/>
                </a:solidFill>
              </a:defRPr>
            </a:pPr>
            <a:r>
              <a:rPr sz="1500" kern="0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Humanités</a:t>
            </a:r>
            <a:r>
              <a:rPr sz="1500" kern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pPr algn="ctr" defTabSz="321026" hangingPunct="0">
              <a:defRPr sz="2100" b="0">
                <a:solidFill>
                  <a:srgbClr val="FFFFFF"/>
                </a:solidFill>
              </a:defRPr>
            </a:pPr>
            <a:r>
              <a:rPr sz="1500" kern="0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Littérature</a:t>
            </a:r>
            <a:endParaRPr sz="1500" kern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ctr" defTabSz="321026" hangingPunct="0">
              <a:defRPr sz="2100" b="0">
                <a:solidFill>
                  <a:srgbClr val="FFFFFF"/>
                </a:solidFill>
              </a:defRPr>
            </a:pPr>
            <a:r>
              <a:rPr sz="1500" kern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Philo</a:t>
            </a:r>
          </a:p>
        </p:txBody>
      </p:sp>
      <p:grpSp>
        <p:nvGrpSpPr>
          <p:cNvPr id="153" name="Groupe"/>
          <p:cNvGrpSpPr/>
          <p:nvPr/>
        </p:nvGrpSpPr>
        <p:grpSpPr>
          <a:xfrm>
            <a:off x="6084141" y="3356153"/>
            <a:ext cx="2801697" cy="3315228"/>
            <a:chOff x="0" y="-11236"/>
            <a:chExt cx="3984633" cy="4714990"/>
          </a:xfrm>
        </p:grpSpPr>
        <p:sp>
          <p:nvSpPr>
            <p:cNvPr id="146" name="Ligne"/>
            <p:cNvSpPr/>
            <p:nvPr/>
          </p:nvSpPr>
          <p:spPr>
            <a:xfrm>
              <a:off x="120119" y="2214649"/>
              <a:ext cx="223245" cy="833154"/>
            </a:xfrm>
            <a:prstGeom prst="line">
              <a:avLst/>
            </a:prstGeom>
            <a:noFill/>
            <a:ln w="25400" cap="flat">
              <a:solidFill>
                <a:srgbClr val="DE6A1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26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47" name="Ligne"/>
            <p:cNvSpPr/>
            <p:nvPr/>
          </p:nvSpPr>
          <p:spPr>
            <a:xfrm flipV="1">
              <a:off x="802388" y="809683"/>
              <a:ext cx="833154" cy="223244"/>
            </a:xfrm>
            <a:prstGeom prst="line">
              <a:avLst/>
            </a:prstGeom>
            <a:noFill/>
            <a:ln w="25400" cap="flat">
              <a:solidFill>
                <a:srgbClr val="DE6A1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26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48" name="Ligne"/>
            <p:cNvSpPr/>
            <p:nvPr/>
          </p:nvSpPr>
          <p:spPr>
            <a:xfrm flipH="1" flipV="1">
              <a:off x="743192" y="1786566"/>
              <a:ext cx="951546" cy="553341"/>
            </a:xfrm>
            <a:prstGeom prst="line">
              <a:avLst/>
            </a:prstGeom>
            <a:noFill/>
            <a:ln w="25400" cap="flat">
              <a:solidFill>
                <a:srgbClr val="DE6A1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26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49" name="LICENCES…"/>
            <p:cNvSpPr txBox="1"/>
            <p:nvPr/>
          </p:nvSpPr>
          <p:spPr>
            <a:xfrm>
              <a:off x="1765563" y="982105"/>
              <a:ext cx="2079431" cy="31472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 u="sng">
                  <a:solidFill>
                    <a:srgbClr val="DE6A10"/>
                  </a:solidFill>
                </a:defRPr>
              </a:pPr>
              <a:r>
                <a:rPr sz="1000" b="1" u="sng" kern="0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LICENCES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DE6A10"/>
                  </a:solidFill>
                </a:defRPr>
              </a:pPr>
              <a:r>
                <a:rPr sz="1000" b="1" kern="0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Droit Sciences Po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DE6A10"/>
                  </a:solidFill>
                </a:defRPr>
              </a:pPr>
              <a:r>
                <a:rPr sz="1000" b="1" kern="0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Sociologie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DE6A10"/>
                  </a:solidFill>
                </a:defRPr>
              </a:pPr>
              <a:r>
                <a:rPr sz="1000" b="1" kern="0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Sciences de l’Homme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DE6A10"/>
                  </a:solidFill>
                </a:defRPr>
              </a:pPr>
              <a:r>
                <a:rPr sz="1000" b="1" kern="0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Sciences Sociales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DE6A10"/>
                  </a:solidFill>
                </a:defRPr>
              </a:pPr>
              <a:r>
                <a:rPr sz="1000" b="1" kern="0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Histoire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DE6A10"/>
                  </a:solidFill>
                </a:defRPr>
              </a:pPr>
              <a:r>
                <a:rPr sz="1000" b="1" kern="0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Géographie – aménagement du territoire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DE6A10"/>
                  </a:solidFill>
                </a:defRPr>
              </a:pPr>
              <a:r>
                <a:rPr sz="1000" b="1" kern="0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Sciences de l’éducation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DE6A10"/>
                  </a:solidFill>
                </a:defRPr>
              </a:pPr>
              <a:r>
                <a:rPr sz="1000" b="1" kern="0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Communication</a:t>
              </a:r>
            </a:p>
          </p:txBody>
        </p:sp>
        <p:sp>
          <p:nvSpPr>
            <p:cNvPr id="150" name="ECOLES…"/>
            <p:cNvSpPr txBox="1"/>
            <p:nvPr/>
          </p:nvSpPr>
          <p:spPr>
            <a:xfrm>
              <a:off x="1765563" y="-11236"/>
              <a:ext cx="2219070" cy="11227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 u="sng">
                  <a:solidFill>
                    <a:srgbClr val="DE6A10"/>
                  </a:solidFill>
                </a:defRPr>
              </a:pPr>
              <a:r>
                <a:rPr sz="1000" b="1" u="sng" kern="0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ECOLES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DE6A10"/>
                  </a:solidFill>
                </a:defRPr>
              </a:pPr>
              <a:r>
                <a:rPr sz="1000" b="1" kern="0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IEP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DE6A10"/>
                  </a:solidFill>
                </a:defRPr>
              </a:pPr>
              <a:r>
                <a:rPr sz="1000" b="1" kern="0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Ecoles de journalisme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DE6A10"/>
                  </a:solidFill>
                </a:defRPr>
              </a:pPr>
              <a:r>
                <a:rPr sz="1000" b="1" kern="0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Formations du social</a:t>
              </a:r>
            </a:p>
          </p:txBody>
        </p:sp>
        <p:sp>
          <p:nvSpPr>
            <p:cNvPr id="151" name="CPGE…"/>
            <p:cNvSpPr txBox="1"/>
            <p:nvPr/>
          </p:nvSpPr>
          <p:spPr>
            <a:xfrm>
              <a:off x="0" y="3213348"/>
              <a:ext cx="2894397" cy="5931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 u="sng">
                  <a:solidFill>
                    <a:srgbClr val="DE6A10"/>
                  </a:solidFill>
                </a:defRPr>
              </a:pPr>
              <a:r>
                <a:rPr sz="1000" b="1" u="sng" kern="0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CPGE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DE6A10"/>
                  </a:solidFill>
                </a:defRPr>
              </a:pPr>
              <a:r>
                <a:rPr sz="1000" b="1" kern="0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D1</a:t>
              </a:r>
            </a:p>
          </p:txBody>
        </p:sp>
        <p:sp>
          <p:nvSpPr>
            <p:cNvPr id="152" name="DUT…"/>
            <p:cNvSpPr txBox="1"/>
            <p:nvPr/>
          </p:nvSpPr>
          <p:spPr>
            <a:xfrm>
              <a:off x="0" y="3845810"/>
              <a:ext cx="2894397" cy="8579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 u="sng">
                  <a:solidFill>
                    <a:srgbClr val="DE6A10"/>
                  </a:solidFill>
                </a:defRPr>
              </a:pPr>
              <a:r>
                <a:rPr sz="1000" b="1" u="sng" kern="0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DUT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DE6A10"/>
                  </a:solidFill>
                </a:defRPr>
              </a:pPr>
              <a:r>
                <a:rPr sz="1000" b="1" kern="0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Carrières sociales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DE6A10"/>
                  </a:solidFill>
                </a:defRPr>
              </a:pPr>
              <a:r>
                <a:rPr sz="1000" b="1" kern="0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Info-com -journalisme</a:t>
              </a:r>
            </a:p>
          </p:txBody>
        </p:sp>
      </p:grpSp>
      <p:grpSp>
        <p:nvGrpSpPr>
          <p:cNvPr id="160" name="Groupe"/>
          <p:cNvGrpSpPr/>
          <p:nvPr/>
        </p:nvGrpSpPr>
        <p:grpSpPr>
          <a:xfrm>
            <a:off x="5297957" y="168261"/>
            <a:ext cx="4053283" cy="3118850"/>
            <a:chOff x="-1190485" y="96766"/>
            <a:chExt cx="5764667" cy="4435696"/>
          </a:xfrm>
        </p:grpSpPr>
        <p:sp>
          <p:nvSpPr>
            <p:cNvPr id="154" name="Ligne"/>
            <p:cNvSpPr/>
            <p:nvPr/>
          </p:nvSpPr>
          <p:spPr>
            <a:xfrm>
              <a:off x="744472" y="3707909"/>
              <a:ext cx="836924" cy="208670"/>
            </a:xfrm>
            <a:prstGeom prst="line">
              <a:avLst/>
            </a:prstGeom>
            <a:noFill/>
            <a:ln w="25400" cap="flat">
              <a:solidFill>
                <a:srgbClr val="00882B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26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55" name="Ligne"/>
            <p:cNvSpPr/>
            <p:nvPr/>
          </p:nvSpPr>
          <p:spPr>
            <a:xfrm flipH="1" flipV="1">
              <a:off x="-800506" y="1826449"/>
              <a:ext cx="842190" cy="711825"/>
            </a:xfrm>
            <a:prstGeom prst="line">
              <a:avLst/>
            </a:prstGeom>
            <a:noFill/>
            <a:ln w="25400" cap="flat">
              <a:solidFill>
                <a:srgbClr val="00882B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26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56" name="Ligne"/>
            <p:cNvSpPr/>
            <p:nvPr/>
          </p:nvSpPr>
          <p:spPr>
            <a:xfrm flipH="1">
              <a:off x="672134" y="2636666"/>
              <a:ext cx="530494" cy="318754"/>
            </a:xfrm>
            <a:prstGeom prst="line">
              <a:avLst/>
            </a:prstGeom>
            <a:noFill/>
            <a:ln w="25400" cap="flat">
              <a:solidFill>
                <a:srgbClr val="00882B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26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57" name="LICENCES…"/>
            <p:cNvSpPr txBox="1"/>
            <p:nvPr/>
          </p:nvSpPr>
          <p:spPr>
            <a:xfrm>
              <a:off x="1206432" y="96766"/>
              <a:ext cx="2015712" cy="28868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 u="sng">
                  <a:solidFill>
                    <a:srgbClr val="0B5D18"/>
                  </a:solidFill>
                </a:defRPr>
              </a:pPr>
              <a:r>
                <a:rPr sz="1000" b="1" u="sng" kern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LICENCES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0B5D18"/>
                  </a:solidFill>
                </a:defRPr>
              </a:pPr>
              <a:r>
                <a:rPr sz="1000" b="1" kern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Economie – gestion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0B5D18"/>
                  </a:solidFill>
                </a:defRPr>
              </a:pPr>
              <a:r>
                <a:rPr sz="1000" b="1" kern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MSH / AES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400">
                  <a:solidFill>
                    <a:srgbClr val="0B5D18"/>
                  </a:solidFill>
                </a:defRPr>
              </a:pPr>
              <a:r>
                <a:rPr sz="1000" b="1" kern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TQM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400">
                  <a:solidFill>
                    <a:srgbClr val="0B5D18"/>
                  </a:solidFill>
                </a:defRPr>
              </a:pPr>
              <a:r>
                <a:rPr sz="1000" b="1" kern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Psychologie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0B5D18"/>
                  </a:solidFill>
                </a:defRPr>
              </a:pPr>
              <a:r>
                <a:rPr sz="1000" b="1" kern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MIASH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0B5D18"/>
                  </a:solidFill>
                </a:defRPr>
              </a:pPr>
              <a:r>
                <a:rPr sz="1000" b="1" kern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DCG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0B5D18"/>
                  </a:solidFill>
                </a:defRPr>
              </a:pPr>
              <a:r>
                <a:rPr sz="1000" b="1" kern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Administration publique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0B5D18"/>
                  </a:solidFill>
                </a:defRPr>
              </a:pPr>
              <a:r>
                <a:rPr sz="1000" b="1" kern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Droit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0B5D18"/>
                  </a:solidFill>
                </a:defRPr>
              </a:pPr>
              <a:r>
                <a:rPr sz="1000" b="1" kern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LEA</a:t>
              </a:r>
            </a:p>
          </p:txBody>
        </p:sp>
        <p:sp>
          <p:nvSpPr>
            <p:cNvPr id="158" name="CPGE…"/>
            <p:cNvSpPr txBox="1"/>
            <p:nvPr/>
          </p:nvSpPr>
          <p:spPr>
            <a:xfrm>
              <a:off x="-1190485" y="174031"/>
              <a:ext cx="1091456" cy="16524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 u="sng">
                  <a:solidFill>
                    <a:srgbClr val="0B5D18"/>
                  </a:solidFill>
                </a:defRPr>
              </a:pPr>
              <a:r>
                <a:rPr sz="1000" b="1" u="sng" kern="0" dirty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CPGE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0B5D18"/>
                  </a:solidFill>
                </a:defRPr>
              </a:pPr>
              <a:r>
                <a:rPr sz="1000" b="1" kern="0" dirty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B/L (LSS)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0B5D18"/>
                  </a:solidFill>
                </a:defRPr>
              </a:pPr>
              <a:r>
                <a:rPr sz="1000" b="1" kern="0" dirty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ECE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0B5D18"/>
                  </a:solidFill>
                </a:defRPr>
              </a:pPr>
              <a:r>
                <a:rPr sz="1000" b="1" kern="0" dirty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D2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0B5D18"/>
                  </a:solidFill>
                </a:defRPr>
              </a:pPr>
              <a:r>
                <a:rPr sz="1000" b="1" kern="0" dirty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DCG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0B5D18"/>
                  </a:solidFill>
                </a:defRPr>
              </a:pPr>
              <a:r>
                <a:rPr sz="1000" b="1" kern="0" dirty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D1</a:t>
              </a:r>
            </a:p>
          </p:txBody>
        </p:sp>
        <p:sp>
          <p:nvSpPr>
            <p:cNvPr id="159" name="DUT…"/>
            <p:cNvSpPr txBox="1"/>
            <p:nvPr/>
          </p:nvSpPr>
          <p:spPr>
            <a:xfrm>
              <a:off x="1679786" y="2969779"/>
              <a:ext cx="2894396" cy="15626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 u="sng">
                  <a:solidFill>
                    <a:srgbClr val="0B5D18"/>
                  </a:solidFill>
                </a:defRPr>
              </a:pPr>
              <a:r>
                <a:rPr sz="1000" b="1" u="sng" kern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DUT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0B5D18"/>
                  </a:solidFill>
                </a:defRPr>
              </a:pPr>
              <a:r>
                <a:rPr sz="1000" b="1" kern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GEA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0B5D18"/>
                  </a:solidFill>
                </a:defRPr>
              </a:pPr>
              <a:r>
                <a:rPr sz="1000" b="1" kern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GACO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0B5D18"/>
                  </a:solidFill>
                </a:defRPr>
              </a:pPr>
              <a:r>
                <a:rPr sz="1000" b="1" kern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Techniques de commercialisation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0B5D18"/>
                  </a:solidFill>
                </a:defRPr>
              </a:pPr>
              <a:r>
                <a:rPr sz="1000" b="1" kern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Carrières sociales</a:t>
              </a:r>
            </a:p>
          </p:txBody>
        </p:sp>
      </p:grpSp>
      <p:grpSp>
        <p:nvGrpSpPr>
          <p:cNvPr id="167" name="Groupe"/>
          <p:cNvGrpSpPr/>
          <p:nvPr/>
        </p:nvGrpSpPr>
        <p:grpSpPr>
          <a:xfrm>
            <a:off x="799488" y="263369"/>
            <a:ext cx="3797662" cy="1621576"/>
            <a:chOff x="0" y="149907"/>
            <a:chExt cx="5401116" cy="2306240"/>
          </a:xfrm>
        </p:grpSpPr>
        <p:sp>
          <p:nvSpPr>
            <p:cNvPr id="161" name="Ligne"/>
            <p:cNvSpPr/>
            <p:nvPr/>
          </p:nvSpPr>
          <p:spPr>
            <a:xfrm flipH="1" flipV="1">
              <a:off x="3818225" y="1063826"/>
              <a:ext cx="0" cy="493059"/>
            </a:xfrm>
            <a:prstGeom prst="line">
              <a:avLst/>
            </a:prstGeom>
            <a:noFill/>
            <a:ln w="25400" cap="flat">
              <a:solidFill>
                <a:srgbClr val="0365C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26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62" name="Ligne"/>
            <p:cNvSpPr/>
            <p:nvPr/>
          </p:nvSpPr>
          <p:spPr>
            <a:xfrm flipH="1" flipV="1">
              <a:off x="1325246" y="1619225"/>
              <a:ext cx="1891549" cy="836922"/>
            </a:xfrm>
            <a:prstGeom prst="line">
              <a:avLst/>
            </a:prstGeom>
            <a:noFill/>
            <a:ln w="25400" cap="flat">
              <a:solidFill>
                <a:srgbClr val="0365C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26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63" name="Ligne"/>
            <p:cNvSpPr/>
            <p:nvPr/>
          </p:nvSpPr>
          <p:spPr>
            <a:xfrm>
              <a:off x="2378769" y="918117"/>
              <a:ext cx="911945" cy="1185003"/>
            </a:xfrm>
            <a:prstGeom prst="line">
              <a:avLst/>
            </a:prstGeom>
            <a:noFill/>
            <a:ln w="25400" cap="flat">
              <a:solidFill>
                <a:srgbClr val="0365C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26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64" name="LICENCES…"/>
            <p:cNvSpPr txBox="1"/>
            <p:nvPr/>
          </p:nvSpPr>
          <p:spPr>
            <a:xfrm>
              <a:off x="0" y="327352"/>
              <a:ext cx="1325246" cy="14729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 u="sng">
                  <a:solidFill>
                    <a:srgbClr val="0365C0"/>
                  </a:solidFill>
                </a:defRPr>
              </a:pPr>
              <a:r>
                <a:rPr sz="1000" b="1" u="sng" kern="0" dirty="0">
                  <a:solidFill>
                    <a:srgbClr val="0365C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LICENCES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400">
                  <a:solidFill>
                    <a:srgbClr val="0365C0"/>
                  </a:solidFill>
                </a:defRPr>
              </a:pPr>
              <a:r>
                <a:rPr sz="1000" b="1" kern="0" dirty="0">
                  <a:solidFill>
                    <a:srgbClr val="0365C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STAPS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400">
                  <a:solidFill>
                    <a:srgbClr val="0365C0"/>
                  </a:solidFill>
                </a:defRPr>
              </a:pPr>
              <a:r>
                <a:rPr sz="1000" b="1" kern="0" dirty="0">
                  <a:solidFill>
                    <a:srgbClr val="0365C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Psychologie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400">
                  <a:solidFill>
                    <a:srgbClr val="0365C0"/>
                  </a:solidFill>
                </a:defRPr>
              </a:pPr>
              <a:r>
                <a:rPr sz="1000" b="1" kern="0" dirty="0">
                  <a:solidFill>
                    <a:srgbClr val="0365C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Sciences Sanitaires et sociales</a:t>
              </a:r>
            </a:p>
          </p:txBody>
        </p:sp>
        <p:sp>
          <p:nvSpPr>
            <p:cNvPr id="165" name="ECOLES…"/>
            <p:cNvSpPr txBox="1"/>
            <p:nvPr/>
          </p:nvSpPr>
          <p:spPr>
            <a:xfrm>
              <a:off x="1739094" y="149907"/>
              <a:ext cx="1142003" cy="7682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 u="sng">
                  <a:solidFill>
                    <a:srgbClr val="0365C0"/>
                  </a:solidFill>
                </a:defRPr>
              </a:pPr>
              <a:r>
                <a:rPr sz="1000" b="1" u="sng" kern="0" dirty="0">
                  <a:solidFill>
                    <a:srgbClr val="0365C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ECOLES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0365C0"/>
                  </a:solidFill>
                </a:defRPr>
              </a:pPr>
              <a:r>
                <a:rPr sz="1000" b="1" kern="0" dirty="0">
                  <a:solidFill>
                    <a:srgbClr val="0365C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Infirmières</a:t>
              </a:r>
            </a:p>
          </p:txBody>
        </p:sp>
        <p:sp>
          <p:nvSpPr>
            <p:cNvPr id="166" name="DUT…"/>
            <p:cNvSpPr txBox="1"/>
            <p:nvPr/>
          </p:nvSpPr>
          <p:spPr>
            <a:xfrm>
              <a:off x="3290716" y="149907"/>
              <a:ext cx="2110400" cy="9432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 u="sng">
                  <a:solidFill>
                    <a:srgbClr val="0365C0"/>
                  </a:solidFill>
                </a:defRPr>
              </a:pPr>
              <a:r>
                <a:rPr sz="1000" b="1" u="sng" kern="0" dirty="0">
                  <a:solidFill>
                    <a:srgbClr val="0365C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DUT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0365C0"/>
                  </a:solidFill>
                </a:defRPr>
              </a:pPr>
              <a:r>
                <a:rPr sz="1000" b="1" kern="0" dirty="0">
                  <a:solidFill>
                    <a:srgbClr val="0365C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Production / Hygiène, Sécurité, Environnement </a:t>
              </a:r>
            </a:p>
          </p:txBody>
        </p:sp>
      </p:grpSp>
      <p:grpSp>
        <p:nvGrpSpPr>
          <p:cNvPr id="175" name="Groupe"/>
          <p:cNvGrpSpPr/>
          <p:nvPr/>
        </p:nvGrpSpPr>
        <p:grpSpPr>
          <a:xfrm>
            <a:off x="2647367" y="5225528"/>
            <a:ext cx="3656158" cy="1594282"/>
            <a:chOff x="-388727" y="-56940"/>
            <a:chExt cx="5199866" cy="2267421"/>
          </a:xfrm>
        </p:grpSpPr>
        <p:sp>
          <p:nvSpPr>
            <p:cNvPr id="168" name="Ligne"/>
            <p:cNvSpPr/>
            <p:nvPr/>
          </p:nvSpPr>
          <p:spPr>
            <a:xfrm flipH="1">
              <a:off x="1055512" y="329049"/>
              <a:ext cx="613714" cy="606087"/>
            </a:xfrm>
            <a:prstGeom prst="line">
              <a:avLst/>
            </a:prstGeom>
            <a:noFill/>
            <a:ln w="25400" cap="flat">
              <a:solidFill>
                <a:srgbClr val="C82506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26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69" name="Ligne"/>
            <p:cNvSpPr/>
            <p:nvPr/>
          </p:nvSpPr>
          <p:spPr>
            <a:xfrm>
              <a:off x="3033734" y="337581"/>
              <a:ext cx="522563" cy="522563"/>
            </a:xfrm>
            <a:prstGeom prst="line">
              <a:avLst/>
            </a:prstGeom>
            <a:noFill/>
            <a:ln w="25400" cap="flat">
              <a:solidFill>
                <a:srgbClr val="C82506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26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70" name="Ligne"/>
            <p:cNvSpPr/>
            <p:nvPr/>
          </p:nvSpPr>
          <p:spPr>
            <a:xfrm flipV="1">
              <a:off x="2345573" y="658865"/>
              <a:ext cx="3872" cy="618880"/>
            </a:xfrm>
            <a:prstGeom prst="line">
              <a:avLst/>
            </a:prstGeom>
            <a:noFill/>
            <a:ln w="25400" cap="flat">
              <a:solidFill>
                <a:srgbClr val="C82506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26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71" name="LICENCES…"/>
            <p:cNvSpPr txBox="1"/>
            <p:nvPr/>
          </p:nvSpPr>
          <p:spPr>
            <a:xfrm>
              <a:off x="-388727" y="-56940"/>
              <a:ext cx="1325246" cy="22674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 u="sng">
                  <a:solidFill>
                    <a:srgbClr val="C82506"/>
                  </a:solidFill>
                </a:defRPr>
              </a:pPr>
              <a:r>
                <a:rPr sz="1000" b="1" u="sng" kern="0" dirty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LICENCES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400">
                  <a:solidFill>
                    <a:srgbClr val="C82506"/>
                  </a:solidFill>
                </a:defRPr>
              </a:pPr>
              <a:r>
                <a:rPr sz="1000" b="1" kern="0" dirty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Sociologie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400">
                  <a:solidFill>
                    <a:srgbClr val="C82506"/>
                  </a:solidFill>
                </a:defRPr>
              </a:pPr>
              <a:r>
                <a:rPr sz="1000" b="1" kern="0" dirty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Sciences de l’éducation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C82506"/>
                  </a:solidFill>
                </a:defRPr>
              </a:pPr>
              <a:r>
                <a:rPr sz="1000" b="1" kern="0" dirty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Sciences de l’Homme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400">
                  <a:solidFill>
                    <a:srgbClr val="C82506"/>
                  </a:solidFill>
                </a:defRPr>
              </a:pPr>
              <a:r>
                <a:rPr sz="1000" b="1" kern="0" dirty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Droit 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400">
                  <a:solidFill>
                    <a:srgbClr val="C82506"/>
                  </a:solidFill>
                </a:defRPr>
              </a:pPr>
              <a:r>
                <a:rPr sz="1000" b="1" kern="0" dirty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Sciences Po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400">
                  <a:solidFill>
                    <a:srgbClr val="C82506"/>
                  </a:solidFill>
                </a:defRPr>
              </a:pPr>
              <a:r>
                <a:rPr sz="1000" b="1" kern="0" dirty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Philosophie</a:t>
              </a:r>
            </a:p>
          </p:txBody>
        </p:sp>
        <p:sp>
          <p:nvSpPr>
            <p:cNvPr id="172" name="CPGE…"/>
            <p:cNvSpPr txBox="1"/>
            <p:nvPr/>
          </p:nvSpPr>
          <p:spPr>
            <a:xfrm>
              <a:off x="3390838" y="798412"/>
              <a:ext cx="696278" cy="5931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 u="sng">
                  <a:solidFill>
                    <a:srgbClr val="C82506"/>
                  </a:solidFill>
                </a:defRPr>
              </a:pPr>
              <a:r>
                <a:rPr sz="1000" b="1" u="sng" kern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CPGE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C82506"/>
                  </a:solidFill>
                </a:defRPr>
              </a:pPr>
              <a:r>
                <a:rPr sz="1000" b="1" kern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D1</a:t>
              </a:r>
            </a:p>
          </p:txBody>
        </p:sp>
        <p:sp>
          <p:nvSpPr>
            <p:cNvPr id="173" name="ECOLES…"/>
            <p:cNvSpPr txBox="1"/>
            <p:nvPr/>
          </p:nvSpPr>
          <p:spPr>
            <a:xfrm>
              <a:off x="3380999" y="1332073"/>
              <a:ext cx="1430140" cy="7682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 u="sng">
                  <a:solidFill>
                    <a:srgbClr val="C82506"/>
                  </a:solidFill>
                </a:defRPr>
              </a:pPr>
              <a:r>
                <a:rPr sz="1000" b="1" u="sng" kern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ECOLES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C82506"/>
                  </a:solidFill>
                </a:defRPr>
              </a:pPr>
              <a:r>
                <a:rPr sz="1000" b="1" kern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Formations du social</a:t>
              </a:r>
            </a:p>
          </p:txBody>
        </p:sp>
        <p:sp>
          <p:nvSpPr>
            <p:cNvPr id="174" name="DUT…"/>
            <p:cNvSpPr txBox="1"/>
            <p:nvPr/>
          </p:nvSpPr>
          <p:spPr>
            <a:xfrm>
              <a:off x="1597880" y="1141439"/>
              <a:ext cx="1783119" cy="7682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 u="sng">
                  <a:solidFill>
                    <a:srgbClr val="C82506"/>
                  </a:solidFill>
                </a:defRPr>
              </a:pPr>
              <a:r>
                <a:rPr sz="1000" b="1" u="sng" kern="0" dirty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DUT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C82506"/>
                  </a:solidFill>
                </a:defRPr>
              </a:pPr>
              <a:r>
                <a:rPr sz="1000" b="1" kern="0" dirty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Carrières sociales</a:t>
              </a:r>
            </a:p>
          </p:txBody>
        </p:sp>
      </p:grpSp>
      <p:grpSp>
        <p:nvGrpSpPr>
          <p:cNvPr id="182" name="Groupe"/>
          <p:cNvGrpSpPr/>
          <p:nvPr/>
        </p:nvGrpSpPr>
        <p:grpSpPr>
          <a:xfrm>
            <a:off x="529087" y="2406060"/>
            <a:ext cx="2532212" cy="2836134"/>
            <a:chOff x="0" y="-102708"/>
            <a:chExt cx="3601367" cy="4033610"/>
          </a:xfrm>
        </p:grpSpPr>
        <p:sp>
          <p:nvSpPr>
            <p:cNvPr id="176" name="Ligne"/>
            <p:cNvSpPr/>
            <p:nvPr/>
          </p:nvSpPr>
          <p:spPr>
            <a:xfrm flipH="1" flipV="1">
              <a:off x="1950294" y="1213998"/>
              <a:ext cx="833876" cy="220536"/>
            </a:xfrm>
            <a:prstGeom prst="line">
              <a:avLst/>
            </a:prstGeom>
            <a:noFill/>
            <a:ln w="25400" cap="flat">
              <a:solidFill>
                <a:srgbClr val="773F9B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26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77" name="Ligne"/>
            <p:cNvSpPr/>
            <p:nvPr/>
          </p:nvSpPr>
          <p:spPr>
            <a:xfrm flipH="1">
              <a:off x="3249739" y="2614034"/>
              <a:ext cx="220536" cy="833875"/>
            </a:xfrm>
            <a:prstGeom prst="line">
              <a:avLst/>
            </a:prstGeom>
            <a:noFill/>
            <a:ln w="25400" cap="flat">
              <a:solidFill>
                <a:srgbClr val="773F9B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26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78" name="Ligne"/>
            <p:cNvSpPr/>
            <p:nvPr/>
          </p:nvSpPr>
          <p:spPr>
            <a:xfrm flipV="1">
              <a:off x="2310846" y="2187976"/>
              <a:ext cx="534968" cy="311187"/>
            </a:xfrm>
            <a:prstGeom prst="line">
              <a:avLst/>
            </a:prstGeom>
            <a:noFill/>
            <a:ln w="25400" cap="flat">
              <a:solidFill>
                <a:srgbClr val="773F9B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26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79" name="LICENCES…"/>
            <p:cNvSpPr txBox="1"/>
            <p:nvPr/>
          </p:nvSpPr>
          <p:spPr>
            <a:xfrm>
              <a:off x="0" y="-102708"/>
              <a:ext cx="2428338" cy="22674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 u="sng">
                  <a:solidFill>
                    <a:srgbClr val="773F9B"/>
                  </a:solidFill>
                </a:defRPr>
              </a:pPr>
              <a:r>
                <a:rPr sz="1000" b="1" u="sng" kern="0">
                  <a:solidFill>
                    <a:srgbClr val="773F9B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LICENCES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773F9B"/>
                  </a:solidFill>
                </a:defRPr>
              </a:pPr>
              <a:r>
                <a:rPr sz="1000" b="1" kern="0">
                  <a:solidFill>
                    <a:srgbClr val="773F9B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LEA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773F9B"/>
                  </a:solidFill>
                </a:defRPr>
              </a:pPr>
              <a:r>
                <a:rPr sz="1000" b="1" kern="0">
                  <a:solidFill>
                    <a:srgbClr val="773F9B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Communication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773F9B"/>
                  </a:solidFill>
                </a:defRPr>
              </a:pPr>
              <a:r>
                <a:rPr sz="1000" b="1" kern="0">
                  <a:solidFill>
                    <a:srgbClr val="773F9B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LLCR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773F9B"/>
                  </a:solidFill>
                </a:defRPr>
              </a:pPr>
              <a:r>
                <a:rPr sz="1000" b="1" kern="0">
                  <a:solidFill>
                    <a:srgbClr val="773F9B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Sciences sociales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773F9B"/>
                  </a:solidFill>
                </a:defRPr>
              </a:pPr>
              <a:r>
                <a:rPr sz="1000" b="1" kern="0">
                  <a:solidFill>
                    <a:srgbClr val="773F9B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Sciences de l’Homme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773F9B"/>
                  </a:solidFill>
                </a:defRPr>
              </a:pPr>
              <a:r>
                <a:rPr sz="1000" b="1" kern="0">
                  <a:solidFill>
                    <a:srgbClr val="773F9B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Géographie – Aménagement du territoire</a:t>
              </a:r>
            </a:p>
          </p:txBody>
        </p:sp>
        <p:sp>
          <p:nvSpPr>
            <p:cNvPr id="180" name="ECOLES…"/>
            <p:cNvSpPr txBox="1"/>
            <p:nvPr/>
          </p:nvSpPr>
          <p:spPr>
            <a:xfrm>
              <a:off x="366664" y="2275994"/>
              <a:ext cx="2894395" cy="5931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 u="sng">
                  <a:solidFill>
                    <a:srgbClr val="773F9B"/>
                  </a:solidFill>
                </a:defRPr>
              </a:pPr>
              <a:r>
                <a:rPr sz="1000" b="1" u="sng" kern="0">
                  <a:solidFill>
                    <a:srgbClr val="773F9B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ECOLES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773F9B"/>
                  </a:solidFill>
                </a:defRPr>
              </a:pPr>
              <a:r>
                <a:rPr sz="1000" b="1" kern="0">
                  <a:solidFill>
                    <a:srgbClr val="773F9B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Formations du social</a:t>
              </a:r>
            </a:p>
          </p:txBody>
        </p:sp>
        <p:sp>
          <p:nvSpPr>
            <p:cNvPr id="181" name="DUT…"/>
            <p:cNvSpPr txBox="1"/>
            <p:nvPr/>
          </p:nvSpPr>
          <p:spPr>
            <a:xfrm>
              <a:off x="706971" y="3072958"/>
              <a:ext cx="2894396" cy="8579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 u="sng">
                  <a:solidFill>
                    <a:srgbClr val="773F9B"/>
                  </a:solidFill>
                </a:defRPr>
              </a:pPr>
              <a:r>
                <a:rPr sz="1000" b="1" u="sng" kern="0">
                  <a:solidFill>
                    <a:srgbClr val="773F9B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DUT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773F9B"/>
                  </a:solidFill>
                </a:defRPr>
              </a:pPr>
              <a:r>
                <a:rPr sz="1000" b="1" kern="0">
                  <a:solidFill>
                    <a:srgbClr val="773F9B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Information communication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773F9B"/>
                  </a:solidFill>
                </a:defRPr>
              </a:pPr>
              <a:r>
                <a:rPr sz="1000" b="1" kern="0">
                  <a:solidFill>
                    <a:srgbClr val="773F9B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Carrières sociales</a:t>
              </a:r>
            </a:p>
          </p:txBody>
        </p:sp>
      </p:grpSp>
      <p:sp>
        <p:nvSpPr>
          <p:cNvPr id="183" name="LLCE"/>
          <p:cNvSpPr txBox="1"/>
          <p:nvPr/>
        </p:nvSpPr>
        <p:spPr>
          <a:xfrm>
            <a:off x="2658472" y="3530829"/>
            <a:ext cx="825264" cy="341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666" tIns="35666" rIns="35666" bIns="35666" anchor="ctr">
            <a:spAutoFit/>
          </a:bodyPr>
          <a:lstStyle>
            <a:lvl1pPr defTabSz="457200">
              <a:lnSpc>
                <a:spcPct val="80000"/>
              </a:lnSpc>
              <a:defRPr sz="21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LLCE*</a:t>
            </a:r>
          </a:p>
        </p:txBody>
      </p:sp>
      <p:sp>
        <p:nvSpPr>
          <p:cNvPr id="184" name="*LLCE =  Langues Littératures…"/>
          <p:cNvSpPr txBox="1"/>
          <p:nvPr/>
        </p:nvSpPr>
        <p:spPr>
          <a:xfrm>
            <a:off x="-14199" y="6427483"/>
            <a:ext cx="2254186" cy="4400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666" tIns="35666" rIns="35666" bIns="35666" anchor="ctr">
            <a:spAutoFit/>
          </a:bodyPr>
          <a:lstStyle/>
          <a:p>
            <a:pPr defTabSz="642057" hangingPunct="0">
              <a:defRPr sz="1700" b="0">
                <a:solidFill>
                  <a:srgbClr val="773F9B"/>
                </a:solidFill>
              </a:defRPr>
            </a:pPr>
            <a:r>
              <a:rPr sz="1200" kern="0">
                <a:solidFill>
                  <a:srgbClr val="773F9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*LLCE =  Langues Littératures </a:t>
            </a:r>
          </a:p>
          <a:p>
            <a:pPr marL="0" lvl="2" indent="642057" defTabSz="642057" hangingPunct="0">
              <a:defRPr sz="1700" b="0">
                <a:solidFill>
                  <a:srgbClr val="773F9B"/>
                </a:solidFill>
              </a:defRPr>
            </a:pPr>
            <a:r>
              <a:rPr sz="1200" kern="0">
                <a:solidFill>
                  <a:srgbClr val="773F9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et Cultures Etrangères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 advAuto="0"/>
      <p:bldP spid="120" grpId="0" animBg="1" advAuto="0"/>
      <p:bldP spid="121" grpId="0" animBg="1" advAuto="0"/>
      <p:bldP spid="122" grpId="0" animBg="1" advAuto="0"/>
      <p:bldP spid="123" grpId="0" animBg="1" advAuto="0"/>
      <p:bldP spid="127" grpId="0" animBg="1" advAuto="0"/>
      <p:bldP spid="128" grpId="0" animBg="1" advAuto="0"/>
      <p:bldP spid="129" grpId="0" animBg="1" advAuto="0"/>
      <p:bldP spid="130" grpId="0" animBg="1" advAuto="0"/>
      <p:bldP spid="131" grpId="0" animBg="1" advAuto="0"/>
      <p:bldP spid="133" grpId="0" animBg="1" advAuto="0"/>
      <p:bldP spid="153" grpId="0" animBg="1" advAuto="0"/>
      <p:bldP spid="160" grpId="0" animBg="1" advAuto="0"/>
      <p:bldP spid="167" grpId="0" animBg="1" advAuto="0"/>
      <p:bldP spid="175" grpId="0" animBg="1" advAuto="0"/>
      <p:bldP spid="182" grpId="0" animBg="1" advAuto="0"/>
      <p:bldP spid="184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L’enseignement de sciences économiques et sociales dans le cycle terminal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alphaModFix amt="45000"/>
          </a:blip>
          <a:stretch>
            <a:fillRect/>
          </a:stretch>
        </p:blipFill>
        <p:spPr>
          <a:xfrm>
            <a:off x="221673" y="1620983"/>
            <a:ext cx="8659091" cy="4890654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5400" y="1476296"/>
            <a:ext cx="7881400" cy="50007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fr-FR" sz="2400" dirty="0"/>
          </a:p>
          <a:p>
            <a:pPr marL="454025" indent="-454025"/>
            <a:r>
              <a:rPr lang="fr-FR" sz="3200" dirty="0"/>
              <a:t>Les sciences économiques et sociales </a:t>
            </a:r>
            <a:r>
              <a:rPr lang="fr-FR" sz="3200" dirty="0">
                <a:solidFill>
                  <a:srgbClr val="000000"/>
                </a:solidFill>
              </a:rPr>
              <a:t>aident les élèves à mieux comprendre les phénomènes économiques et sociaux contemporains et à participer au débat public de façon éclairée. </a:t>
            </a:r>
          </a:p>
          <a:p>
            <a:pPr marL="454025" indent="-454025"/>
            <a:endParaRPr lang="fr-FR" sz="3200" dirty="0"/>
          </a:p>
          <a:p>
            <a:pPr marL="454025" indent="-454025"/>
            <a:r>
              <a:rPr lang="fr-FR" sz="3200" dirty="0"/>
              <a:t>La démarche pédagogique </a:t>
            </a:r>
            <a:r>
              <a:rPr lang="fr-FR" sz="3200" dirty="0">
                <a:solidFill>
                  <a:srgbClr val="000000"/>
                </a:solidFill>
              </a:rPr>
              <a:t>repose sur une forte implication des élèves dans les apprentissages.</a:t>
            </a:r>
          </a:p>
          <a:p>
            <a:pPr marL="0" indent="0">
              <a:buNone/>
            </a:pPr>
            <a:endParaRPr lang="fr-FR" sz="3200" dirty="0"/>
          </a:p>
          <a:p>
            <a:pPr marL="456609" lvl="1" indent="0">
              <a:buNone/>
            </a:pP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051849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Dans le prolongement du programme de seconde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9510"/>
            <a:ext cx="9144000" cy="551512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759856" y="1359510"/>
            <a:ext cx="5733143" cy="523220"/>
          </a:xfrm>
          <a:prstGeom prst="rect">
            <a:avLst/>
          </a:prstGeom>
          <a:solidFill>
            <a:srgbClr val="FBE81A"/>
          </a:solidFill>
        </p:spPr>
        <p:txBody>
          <a:bodyPr wrap="square" rtlCol="0">
            <a:spAutoFit/>
          </a:bodyPr>
          <a:lstStyle/>
          <a:p>
            <a:endParaRPr lang="fr-FR" sz="2800" dirty="0"/>
          </a:p>
        </p:txBody>
      </p:sp>
      <p:sp>
        <p:nvSpPr>
          <p:cNvPr id="6" name="Ellipse 5"/>
          <p:cNvSpPr/>
          <p:nvPr/>
        </p:nvSpPr>
        <p:spPr>
          <a:xfrm>
            <a:off x="2050143" y="3791858"/>
            <a:ext cx="1360713" cy="435428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3955142" y="6241143"/>
            <a:ext cx="1741715" cy="587829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4825999" y="3389085"/>
            <a:ext cx="1741715" cy="587829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1626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L’enseignement de sciences économiques et sociales dans le cycle terminal</a:t>
            </a:r>
          </a:p>
        </p:txBody>
      </p:sp>
      <p:pic>
        <p:nvPicPr>
          <p:cNvPr id="4" name="Picture 2" descr="mage associée"/>
          <p:cNvPicPr>
            <a:picLocks noChangeAspect="1" noChangeArrowheads="1"/>
          </p:cNvPicPr>
          <p:nvPr/>
        </p:nvPicPr>
        <p:blipFill>
          <a:blip r:embed="rId2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236" y="1476299"/>
            <a:ext cx="6331527" cy="5272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805400" y="1476299"/>
            <a:ext cx="7881400" cy="52723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3200" dirty="0"/>
              <a:t>Les</a:t>
            </a:r>
            <a:r>
              <a:rPr lang="fr-FR" sz="3200" dirty="0">
                <a:solidFill>
                  <a:srgbClr val="070A0F"/>
                </a:solidFill>
              </a:rPr>
              <a:t> </a:t>
            </a:r>
            <a:r>
              <a:rPr lang="fr-FR" sz="3200" dirty="0"/>
              <a:t>SES permettent de former les élèves aux exigences de l’enseignement supérieur </a:t>
            </a:r>
          </a:p>
          <a:p>
            <a:pPr marL="0" indent="0">
              <a:buNone/>
            </a:pPr>
            <a:endParaRPr lang="fr-FR" dirty="0">
              <a:solidFill>
                <a:srgbClr val="002060"/>
              </a:solidFill>
            </a:endParaRPr>
          </a:p>
          <a:p>
            <a:pPr marL="544513" indent="-454025">
              <a:buFont typeface="Wingdings" charset="2"/>
              <a:buChar char="§"/>
            </a:pPr>
            <a:r>
              <a:rPr lang="fr-FR" sz="2800" dirty="0">
                <a:solidFill>
                  <a:schemeClr val="tx1"/>
                </a:solidFill>
              </a:rPr>
              <a:t>capacité d’analyse</a:t>
            </a:r>
          </a:p>
          <a:p>
            <a:pPr marL="544513" indent="-454025">
              <a:buFont typeface="Wingdings" charset="2"/>
              <a:buChar char="§"/>
            </a:pPr>
            <a:r>
              <a:rPr lang="fr-FR" sz="2800" dirty="0">
                <a:solidFill>
                  <a:schemeClr val="tx1"/>
                </a:solidFill>
              </a:rPr>
              <a:t>capacité de traitement d’information</a:t>
            </a:r>
          </a:p>
          <a:p>
            <a:pPr marL="544513" indent="-454025">
              <a:buFont typeface="Wingdings" charset="2"/>
              <a:buChar char="§"/>
            </a:pPr>
            <a:r>
              <a:rPr lang="fr-FR" sz="2800" dirty="0">
                <a:solidFill>
                  <a:schemeClr val="tx1"/>
                </a:solidFill>
              </a:rPr>
              <a:t>capacité d’argumentation et de raisonnement</a:t>
            </a:r>
          </a:p>
          <a:p>
            <a:pPr marL="544513" indent="-454025">
              <a:buFont typeface="Wingdings" charset="2"/>
              <a:buChar char="§"/>
            </a:pPr>
            <a:r>
              <a:rPr lang="fr-FR" sz="2800" dirty="0">
                <a:solidFill>
                  <a:schemeClr val="tx1"/>
                </a:solidFill>
              </a:rPr>
              <a:t>maîtrise de l’expression écrite</a:t>
            </a:r>
          </a:p>
          <a:p>
            <a:pPr marL="544513" indent="-454025">
              <a:buFont typeface="Wingdings" charset="2"/>
              <a:buChar char="§"/>
            </a:pPr>
            <a:endParaRPr lang="fr-FR" sz="2800" dirty="0"/>
          </a:p>
          <a:p>
            <a:pPr marL="90488" indent="0">
              <a:buNone/>
            </a:pPr>
            <a:r>
              <a:rPr lang="fr-FR" sz="2800" dirty="0">
                <a:sym typeface="Wingdings"/>
              </a:rPr>
              <a:t>	 Compétences requises pour l’épreuve du baccalauréat en terminale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4048347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Une préparation à Des études supérieures variées</a:t>
            </a:r>
          </a:p>
        </p:txBody>
      </p:sp>
      <p:pic>
        <p:nvPicPr>
          <p:cNvPr id="4" name="Picture 4" descr="ésultat de recherche d'images pour &quot;dessin université&quot;"/>
          <p:cNvPicPr>
            <a:picLocks noChangeAspect="1" noChangeArrowheads="1"/>
          </p:cNvPicPr>
          <p:nvPr/>
        </p:nvPicPr>
        <p:blipFill>
          <a:blip r:embed="rId2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90" y="1286938"/>
            <a:ext cx="8783783" cy="55710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7263" y="1385605"/>
            <a:ext cx="8783782" cy="5163965"/>
          </a:xfrm>
        </p:spPr>
        <p:txBody>
          <a:bodyPr>
            <a:noAutofit/>
          </a:bodyPr>
          <a:lstStyle/>
          <a:p>
            <a:pPr marL="454025" indent="-454025"/>
            <a:r>
              <a:rPr lang="fr-FR" sz="2200" b="1" dirty="0"/>
              <a:t>Classes préparatoires aux grandes écoles </a:t>
            </a:r>
            <a:r>
              <a:rPr lang="fr-FR" sz="2200" dirty="0"/>
              <a:t>: </a:t>
            </a:r>
            <a:r>
              <a:rPr lang="fr-FR" sz="2200" dirty="0">
                <a:solidFill>
                  <a:schemeClr val="tx1"/>
                </a:solidFill>
              </a:rPr>
              <a:t>économiques et commerciales ; Lettres et sciences sociales</a:t>
            </a:r>
          </a:p>
          <a:p>
            <a:pPr marL="454025" indent="-454025"/>
            <a:endParaRPr lang="fr-FR" dirty="0"/>
          </a:p>
          <a:p>
            <a:pPr marL="454025" indent="-454025"/>
            <a:r>
              <a:rPr lang="fr-FR" sz="2200" b="1" dirty="0"/>
              <a:t>Formations universitaires </a:t>
            </a:r>
            <a:r>
              <a:rPr lang="fr-FR" sz="2200" dirty="0"/>
              <a:t>: </a:t>
            </a:r>
            <a:r>
              <a:rPr lang="fr-FR" sz="2200" dirty="0">
                <a:solidFill>
                  <a:schemeClr val="tx1"/>
                </a:solidFill>
              </a:rPr>
              <a:t>science économique et gestion, droit et science politique, sociologie, administration économique et sociale (AES), Langues étrangères appliquées (LEA), Instituts d’études politiques (IEP), etc.</a:t>
            </a:r>
          </a:p>
          <a:p>
            <a:pPr marL="454025" indent="-454025"/>
            <a:endParaRPr lang="fr-FR" dirty="0"/>
          </a:p>
          <a:p>
            <a:pPr marL="454025" indent="-454025"/>
            <a:r>
              <a:rPr lang="fr-FR" sz="2200" b="1" dirty="0"/>
              <a:t>Écoles spécialisées </a:t>
            </a:r>
            <a:r>
              <a:rPr lang="fr-FR" sz="2200" dirty="0"/>
              <a:t>: </a:t>
            </a:r>
            <a:r>
              <a:rPr lang="fr-FR" sz="2200" dirty="0">
                <a:solidFill>
                  <a:schemeClr val="tx1"/>
                </a:solidFill>
              </a:rPr>
              <a:t>écoles de commerce et de management, écoles de communication et de journalisme, écoles dans les domaines de la santé, du social, etc.</a:t>
            </a:r>
          </a:p>
          <a:p>
            <a:pPr marL="454025" indent="-454025"/>
            <a:endParaRPr lang="fr-FR" dirty="0"/>
          </a:p>
          <a:p>
            <a:pPr marL="454025" indent="-454025"/>
            <a:r>
              <a:rPr lang="fr-FR" sz="2200" b="1" dirty="0"/>
              <a:t>BUT et BTS</a:t>
            </a:r>
            <a:r>
              <a:rPr lang="fr-FR" sz="2200" dirty="0"/>
              <a:t>, </a:t>
            </a:r>
            <a:r>
              <a:rPr lang="fr-FR" sz="2200" dirty="0">
                <a:solidFill>
                  <a:schemeClr val="tx1"/>
                </a:solidFill>
              </a:rPr>
              <a:t>notamment dans les domaines suivants : gestion et management, carrières juridiques et sociales, techniques de commercialisation, logistique, information-communication, etc.</a:t>
            </a:r>
          </a:p>
        </p:txBody>
      </p:sp>
    </p:spTree>
    <p:extLst>
      <p:ext uri="{BB962C8B-B14F-4D97-AF65-F5344CB8AC3E}">
        <p14:creationId xmlns:p14="http://schemas.microsoft.com/office/powerpoint/2010/main" val="586195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 un large panel de métiers</a:t>
            </a:r>
          </a:p>
        </p:txBody>
      </p:sp>
      <p:pic>
        <p:nvPicPr>
          <p:cNvPr id="4" name="Picture 4" descr="ésultat de recherche d'images pour &quot;dessin université&quot;"/>
          <p:cNvPicPr>
            <a:picLocks noChangeAspect="1" noChangeArrowheads="1"/>
          </p:cNvPicPr>
          <p:nvPr/>
        </p:nvPicPr>
        <p:blipFill>
          <a:blip r:embed="rId2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90" y="1286938"/>
            <a:ext cx="8783783" cy="55710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66769" y="1578374"/>
            <a:ext cx="32711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>
                <a:solidFill>
                  <a:srgbClr val="683086"/>
                </a:solidFill>
              </a:rPr>
              <a:t>Droit</a:t>
            </a:r>
          </a:p>
          <a:p>
            <a:r>
              <a:rPr lang="fr-FR" sz="2400" dirty="0"/>
              <a:t>Avocat, juriste, juge, etc.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28363" y="2710764"/>
            <a:ext cx="395699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683086"/>
                </a:solidFill>
              </a:rPr>
              <a:t>Information</a:t>
            </a:r>
          </a:p>
          <a:p>
            <a:r>
              <a:rPr lang="fr-FR" sz="2400" dirty="0"/>
              <a:t>Journaliste, attaché de presse, relations publiques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753757" y="1556603"/>
            <a:ext cx="41547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683086"/>
                </a:solidFill>
              </a:rPr>
              <a:t>Finance</a:t>
            </a:r>
          </a:p>
          <a:p>
            <a:r>
              <a:rPr lang="fr-FR" sz="2400" dirty="0"/>
              <a:t>Trader, auditeur, directeur financier, analyste des risques, etc.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28363" y="4125686"/>
            <a:ext cx="42037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683086"/>
                </a:solidFill>
              </a:rPr>
              <a:t>Commerce</a:t>
            </a:r>
          </a:p>
          <a:p>
            <a:r>
              <a:rPr lang="fr-FR" sz="2400" dirty="0"/>
              <a:t>Responsable ventes, marketing, publicité, communication, logistique, RH, export, contrôleur de gestion, expert comptable, consultant, etc.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297713" y="3340856"/>
            <a:ext cx="36107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683086"/>
                </a:solidFill>
              </a:rPr>
              <a:t>Organisations internationales, ONG</a:t>
            </a:r>
          </a:p>
          <a:p>
            <a:r>
              <a:rPr lang="fr-FR" sz="2400" dirty="0"/>
              <a:t>Responsable projet, coordinateur, responsable pays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753757" y="6203177"/>
            <a:ext cx="3416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683086"/>
                </a:solidFill>
              </a:rPr>
              <a:t>Enseignement, recherche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152570" y="5443025"/>
            <a:ext cx="3229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683086"/>
                </a:solidFill>
              </a:rPr>
              <a:t>Politique</a:t>
            </a:r>
          </a:p>
        </p:txBody>
      </p:sp>
    </p:spTree>
    <p:extLst>
      <p:ext uri="{BB962C8B-B14F-4D97-AF65-F5344CB8AC3E}">
        <p14:creationId xmlns:p14="http://schemas.microsoft.com/office/powerpoint/2010/main" val="3180584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 </a:t>
            </a:r>
            <a:r>
              <a:rPr lang="fr-FR" dirty="0"/>
              <a:t>chapitres de 1ère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7442" y="1626201"/>
            <a:ext cx="8417316" cy="48713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b="1" dirty="0"/>
              <a:t>Science économique</a:t>
            </a:r>
          </a:p>
          <a:p>
            <a:pPr lvl="1"/>
            <a:r>
              <a:rPr lang="fr-FR" dirty="0"/>
              <a:t>Comment un marché concurrentiel fonctionne-t-il ?</a:t>
            </a:r>
          </a:p>
          <a:p>
            <a:pPr lvl="1"/>
            <a:r>
              <a:rPr lang="fr-FR" dirty="0"/>
              <a:t>Comment les marchés imparfaitement concurrentiels fonctionnent-ils ?</a:t>
            </a:r>
          </a:p>
          <a:p>
            <a:pPr lvl="1"/>
            <a:r>
              <a:rPr lang="fr-FR" dirty="0"/>
              <a:t>Quelles sont les principales défaillances du marché ?</a:t>
            </a:r>
          </a:p>
          <a:p>
            <a:pPr lvl="1"/>
            <a:r>
              <a:rPr lang="fr-FR" dirty="0"/>
              <a:t>Comment les agents économiques se financent-ils ?</a:t>
            </a:r>
          </a:p>
          <a:p>
            <a:pPr lvl="1"/>
            <a:r>
              <a:rPr lang="fr-FR" dirty="0"/>
              <a:t>Qu'est-ce que la monnaie et comment est-elle créée ?</a:t>
            </a:r>
          </a:p>
          <a:p>
            <a:pPr marL="0" indent="0">
              <a:buNone/>
            </a:pPr>
            <a:r>
              <a:rPr lang="fr-FR" b="1" dirty="0"/>
              <a:t>Sociologie et science politique</a:t>
            </a:r>
          </a:p>
          <a:p>
            <a:pPr lvl="1"/>
            <a:r>
              <a:rPr lang="fr-FR" dirty="0"/>
              <a:t>Comment la socialisation contribue-t-elle à expliquer les différences de comportement des individus ?</a:t>
            </a:r>
          </a:p>
          <a:p>
            <a:pPr lvl="1"/>
            <a:r>
              <a:rPr lang="fr-FR" dirty="0"/>
              <a:t>Comment se construisent et évoluent les liens sociaux ?</a:t>
            </a:r>
          </a:p>
          <a:p>
            <a:pPr lvl="1"/>
            <a:r>
              <a:rPr lang="fr-FR" dirty="0"/>
              <a:t>Quels sont les processus sociaux qui contribuent à la déviance ?</a:t>
            </a:r>
          </a:p>
          <a:p>
            <a:pPr lvl="1"/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Comment se forme et s'exprime l'opinion publique ?</a:t>
            </a:r>
          </a:p>
          <a:p>
            <a:pPr lvl="1"/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Voter : une affaire individuelle ou collective ? </a:t>
            </a:r>
          </a:p>
          <a:p>
            <a:pPr marL="0" indent="0">
              <a:buNone/>
            </a:pPr>
            <a:r>
              <a:rPr lang="fr-FR" b="1" dirty="0"/>
              <a:t>Regards croisés </a:t>
            </a:r>
          </a:p>
          <a:p>
            <a:pPr marL="685800" lvl="1"/>
            <a:r>
              <a:rPr lang="fr-FR" dirty="0"/>
              <a:t>Comment l'assurance et la protection sociale contribuent-elles à la gestion des risques dans les sociétés développées ?</a:t>
            </a:r>
          </a:p>
          <a:p>
            <a:pPr marL="685800" lvl="1"/>
            <a:r>
              <a:rPr lang="fr-FR" dirty="0"/>
              <a:t>Comment les entreprises sont-elles organisées et gouvernées 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07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DE4A13-E635-385A-9225-B97CF24CE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 </a:t>
            </a:r>
            <a:r>
              <a:rPr lang="fr-FR" dirty="0"/>
              <a:t>chapitres de Terminale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08E604-F15D-87CB-5690-AA06DCD3B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024" y="1476321"/>
            <a:ext cx="8463776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600" b="1" dirty="0"/>
              <a:t>Science économique</a:t>
            </a:r>
          </a:p>
          <a:p>
            <a:pPr lvl="1">
              <a:lnSpc>
                <a:spcPct val="120000"/>
              </a:lnSpc>
            </a:pPr>
            <a:r>
              <a:rPr lang="fr-FR" sz="1600" dirty="0"/>
              <a:t>Quels sont les sources et les défis de la croissance économique ?</a:t>
            </a:r>
          </a:p>
          <a:p>
            <a:pPr lvl="1">
              <a:lnSpc>
                <a:spcPct val="120000"/>
              </a:lnSpc>
            </a:pPr>
            <a:r>
              <a:rPr lang="fr-FR" sz="1600" dirty="0"/>
              <a:t>Quels sont les fondements du commerce international et de l'internationalisation de la production ?</a:t>
            </a:r>
          </a:p>
          <a:p>
            <a:pPr lvl="1">
              <a:lnSpc>
                <a:spcPct val="120000"/>
              </a:lnSpc>
            </a:pPr>
            <a:r>
              <a:rPr lang="fr-FR" sz="1600" dirty="0"/>
              <a:t>Comment lutter contre le chômage ?</a:t>
            </a:r>
          </a:p>
          <a:p>
            <a:pPr lvl="1">
              <a:lnSpc>
                <a:spcPct val="120000"/>
              </a:lnSpc>
            </a:pPr>
            <a:r>
              <a:rPr lang="fr-FR" sz="1600" dirty="0"/>
              <a:t>Comment expliquer les crises financières et réguler le système financier ?</a:t>
            </a:r>
          </a:p>
          <a:p>
            <a:pPr lvl="1">
              <a:lnSpc>
                <a:spcPct val="120000"/>
              </a:lnSpc>
            </a:pPr>
            <a:r>
              <a:rPr lang="fr-FR" sz="1600" dirty="0"/>
              <a:t>Quelles politiques économiques dans le cadre européen ?</a:t>
            </a:r>
          </a:p>
          <a:p>
            <a:pPr marL="0" indent="0">
              <a:buNone/>
            </a:pPr>
            <a:r>
              <a:rPr lang="fr-FR" sz="1600" b="1" dirty="0"/>
              <a:t>Sociologie et science politique</a:t>
            </a:r>
          </a:p>
          <a:p>
            <a:pPr lvl="1">
              <a:lnSpc>
                <a:spcPct val="120000"/>
              </a:lnSpc>
            </a:pPr>
            <a:r>
              <a:rPr lang="fr-FR" sz="1600" dirty="0"/>
              <a:t>Comment est structurée la société française actuelle ?</a:t>
            </a:r>
          </a:p>
          <a:p>
            <a:pPr lvl="1">
              <a:lnSpc>
                <a:spcPct val="120000"/>
              </a:lnSpc>
            </a:pPr>
            <a:r>
              <a:rPr lang="fr-FR" sz="1600" dirty="0"/>
              <a:t>Quelle est l'action de l'École sur les destins individuels et sur l'évolution de la société ? </a:t>
            </a:r>
          </a:p>
          <a:p>
            <a:pPr lvl="1">
              <a:lnSpc>
                <a:spcPct val="120000"/>
              </a:lnSpc>
            </a:pPr>
            <a:r>
              <a:rPr lang="fr-FR" sz="1600" dirty="0"/>
              <a:t>Quels sont les caractéristiques contemporaines et les facteurs de la mobilité sociale ?</a:t>
            </a:r>
          </a:p>
          <a:p>
            <a:pPr lvl="1">
              <a:lnSpc>
                <a:spcPct val="120000"/>
              </a:lnSpc>
            </a:pPr>
            <a:r>
              <a:rPr lang="fr-FR" sz="1600" dirty="0"/>
              <a:t>Quelles mutations du travail et de l'emploi ?</a:t>
            </a:r>
          </a:p>
          <a:p>
            <a:pPr lvl="1">
              <a:lnSpc>
                <a:spcPct val="120000"/>
              </a:lnSpc>
            </a:pPr>
            <a:r>
              <a:rPr lang="fr-FR" sz="1600" dirty="0"/>
              <a:t>Comment expliquer l'engagement politique dans les sociétés démocratiques ?</a:t>
            </a:r>
          </a:p>
          <a:p>
            <a:pPr marL="0" indent="0">
              <a:buNone/>
            </a:pPr>
            <a:r>
              <a:rPr lang="fr-FR" sz="1600" b="1" dirty="0"/>
              <a:t>Regards croisés</a:t>
            </a:r>
          </a:p>
          <a:p>
            <a:pPr lvl="1">
              <a:lnSpc>
                <a:spcPct val="120000"/>
              </a:lnSpc>
            </a:pPr>
            <a:r>
              <a:rPr lang="fr-FR" sz="1600" dirty="0"/>
              <a:t>Quelles inégalités sont compatibles avec les différentes conceptions de la justice sociale ?</a:t>
            </a:r>
          </a:p>
          <a:p>
            <a:pPr lvl="1">
              <a:lnSpc>
                <a:spcPct val="120000"/>
              </a:lnSpc>
            </a:pPr>
            <a:r>
              <a:rPr lang="fr-FR" sz="1600" dirty="0"/>
              <a:t>Quelle action publique pour l'environnement ?</a:t>
            </a:r>
          </a:p>
          <a:p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705227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000ECD-F213-7942-B7EB-69D30FAEB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3B56AD-9FFE-24AC-96C6-F240CD7E4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Une image contenant texte, diagramme, capture d’écran, ligne&#10;&#10;Description générée automatiquement">
            <a:extLst>
              <a:ext uri="{FF2B5EF4-FFF2-40B4-BE49-F238E27FC236}">
                <a16:creationId xmlns:a16="http://schemas.microsoft.com/office/drawing/2014/main" id="{754B5015-C606-9A33-1967-DC14A7DEB5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736" y="217292"/>
            <a:ext cx="9385283" cy="642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526393"/>
      </p:ext>
    </p:extLst>
  </p:cSld>
  <p:clrMapOvr>
    <a:masterClrMapping/>
  </p:clrMapOvr>
</p:sld>
</file>

<file path=ppt/theme/theme1.xml><?xml version="1.0" encoding="utf-8"?>
<a:theme xmlns:a="http://schemas.openxmlformats.org/drawingml/2006/main" name="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age de sous-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ages de contenu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6A5D86C437A24C83C1B49F509B56B4" ma:contentTypeVersion="1" ma:contentTypeDescription="Crée un document." ma:contentTypeScope="" ma:versionID="b0d49e8b6fe21d55c3c8d973bf6fc59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3c27bd0fcb797d0a61d91e17cfc962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e de début de planification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Date de fin de planification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F9A5E2-31E2-4E63-BA6B-DE52211595B3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EDF3BBD-BA71-49D8-A4F6-9C4462E1E1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72D60F-A0FA-4913-A0C2-4C42DB1115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2565</TotalTime>
  <Words>821</Words>
  <Application>Microsoft Office PowerPoint</Application>
  <PresentationFormat>On-screen Show (4:3)</PresentationFormat>
  <Paragraphs>160</Paragraphs>
  <Slides>10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page de presentation et de partie</vt:lpstr>
      <vt:lpstr>page de sous-partie</vt:lpstr>
      <vt:lpstr>pages de contenus</vt:lpstr>
      <vt:lpstr>White</vt:lpstr>
      <vt:lpstr>L’option de spécialité : Sciences Économiques et Sociales</vt:lpstr>
      <vt:lpstr>L’enseignement de sciences économiques et sociales dans le cycle terminal</vt:lpstr>
      <vt:lpstr>Dans le prolongement du programme de seconde</vt:lpstr>
      <vt:lpstr>L’enseignement de sciences économiques et sociales dans le cycle terminal</vt:lpstr>
      <vt:lpstr>Une préparation à Des études supérieures variées</vt:lpstr>
      <vt:lpstr>Pour un large panel de métiers</vt:lpstr>
      <vt:lpstr>Les chapitres de 1ère</vt:lpstr>
      <vt:lpstr>Les chapitres de Terminale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Administrateur MEN</dc:creator>
  <cp:lastModifiedBy>rachel louss</cp:lastModifiedBy>
  <cp:revision>293</cp:revision>
  <cp:lastPrinted>2015-02-04T16:19:06Z</cp:lastPrinted>
  <dcterms:created xsi:type="dcterms:W3CDTF">2015-02-04T10:43:31Z</dcterms:created>
  <dcterms:modified xsi:type="dcterms:W3CDTF">2024-02-22T11:26:42Z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0x010100166A5D86C437A24C83C1B49F509B56B4</vt:lpwstr>
  </property>
</Properties>
</file>