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68" r:id="rId4"/>
    <p:sldId id="271" r:id="rId5"/>
    <p:sldId id="265" r:id="rId6"/>
    <p:sldId id="272" r:id="rId7"/>
    <p:sldId id="273" r:id="rId8"/>
    <p:sldId id="269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6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0" y="0"/>
            <a:ext cx="529336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2287" y="5825285"/>
            <a:ext cx="3814856" cy="365125"/>
          </a:xfrm>
        </p:spPr>
        <p:txBody>
          <a:bodyPr/>
          <a:lstStyle/>
          <a:p>
            <a:fld id="{B6FEBBCD-CBA1-4D0B-806D-FC14D8656200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22287" y="6209665"/>
            <a:ext cx="3814856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6945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311731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 flipH="1">
            <a:off x="0" y="45413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93874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6095999" y="1466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755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825285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11/28/2023 3:07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209665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  <p:sldLayoutId id="214748368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plomeo.com/etablissements-ecoles_d_assuranc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pPr rtl="1"/>
            <a:r>
              <a:rPr lang="ar-EG" sz="8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التأمين </a:t>
            </a:r>
            <a:r>
              <a:rPr lang="ar-EG" sz="8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والحياة</a:t>
            </a:r>
            <a:endParaRPr lang="en-US" sz="80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793" y="5024050"/>
            <a:ext cx="7034362" cy="1197449"/>
          </a:xfrm>
        </p:spPr>
        <p:txBody>
          <a:bodyPr>
            <a:normAutofit fontScale="92500" lnSpcReduction="20000"/>
          </a:bodyPr>
          <a:lstStyle/>
          <a:p>
            <a:pPr rtl="1">
              <a:lnSpc>
                <a:spcPct val="160000"/>
              </a:lnSpc>
            </a:pPr>
            <a:r>
              <a:rPr lang="ar-EG" sz="1800" b="1" i="1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حاول ألا تصبح شخصًا ناجحًا</a:t>
            </a:r>
          </a:p>
          <a:p>
            <a:pPr rtl="1">
              <a:lnSpc>
                <a:spcPct val="160000"/>
              </a:lnSpc>
            </a:pPr>
            <a:r>
              <a:rPr lang="ar-EG" sz="1800" b="1" i="1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بل حاول أن تصبح شخصًا ذا قيمة</a:t>
            </a:r>
          </a:p>
          <a:p>
            <a:pPr rtl="1">
              <a:lnSpc>
                <a:spcPct val="100000"/>
              </a:lnSpc>
            </a:pPr>
            <a:r>
              <a:rPr lang="ar-EG" sz="3200" dirty="0">
                <a:solidFill>
                  <a:schemeClr val="bg2">
                    <a:lumMod val="60000"/>
                    <a:lumOff val="40000"/>
                  </a:schemeClr>
                </a:solidFill>
                <a:cs typeface="Segoe UI" panose="020B0502040204020203" pitchFamily="34" charset="0"/>
              </a:rPr>
              <a:t>				</a:t>
            </a:r>
            <a:r>
              <a:rPr lang="ar-SA" sz="1800" kern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البرت اينشتاين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358646"/>
            <a:ext cx="3833906" cy="2278772"/>
          </a:xfrm>
        </p:spPr>
        <p:txBody>
          <a:bodyPr>
            <a:normAutofit/>
          </a:bodyPr>
          <a:lstStyle/>
          <a:p>
            <a:pPr algn="ctr" rtl="1"/>
            <a:r>
              <a:rPr lang="ar-EG" sz="8000" b="1" dirty="0">
                <a:latin typeface="Aldhabi" panose="01000000000000000000" pitchFamily="2" charset="-78"/>
                <a:cs typeface="Aldhabi" panose="01000000000000000000" pitchFamily="2" charset="-78"/>
              </a:rPr>
              <a:t>الأجندة</a:t>
            </a:r>
            <a:endParaRPr lang="en-US" sz="80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4472FF-5CE9-4C28-A4FF-E178C31E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9755" y="1460598"/>
            <a:ext cx="468000" cy="46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6C871-D206-4292-AECC-3EBF29BE656A}"/>
              </a:ext>
            </a:extLst>
          </p:cNvPr>
          <p:cNvSpPr txBox="1"/>
          <p:nvPr/>
        </p:nvSpPr>
        <p:spPr>
          <a:xfrm>
            <a:off x="11355289" y="148389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4446E-8D49-40FF-8036-3BE0DA8E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9755" y="2557676"/>
            <a:ext cx="468000" cy="468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E3861-81FF-4843-A74C-8C4C7AE9AA66}"/>
              </a:ext>
            </a:extLst>
          </p:cNvPr>
          <p:cNvSpPr txBox="1"/>
          <p:nvPr/>
        </p:nvSpPr>
        <p:spPr>
          <a:xfrm>
            <a:off x="11346497" y="258976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882D0-618F-4C0E-BCB7-2590F780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9755" y="3759005"/>
            <a:ext cx="468000" cy="468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23F82-8FBB-4514-9D10-63CF6BF149CC}"/>
              </a:ext>
            </a:extLst>
          </p:cNvPr>
          <p:cNvSpPr txBox="1"/>
          <p:nvPr/>
        </p:nvSpPr>
        <p:spPr>
          <a:xfrm>
            <a:off x="11346497" y="379988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E93AB5-365F-4AC2-8A09-455105064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9755" y="4887869"/>
            <a:ext cx="468000" cy="468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65983-80A0-4016-821C-2FFE79B6A9D3}"/>
              </a:ext>
            </a:extLst>
          </p:cNvPr>
          <p:cNvSpPr txBox="1"/>
          <p:nvPr/>
        </p:nvSpPr>
        <p:spPr>
          <a:xfrm>
            <a:off x="11346497" y="491116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567" y="358646"/>
            <a:ext cx="5370922" cy="5896056"/>
          </a:xfrm>
        </p:spPr>
        <p:txBody>
          <a:bodyPr>
            <a:normAutofit/>
          </a:bodyPr>
          <a:lstStyle/>
          <a:p>
            <a:pPr marL="0" lvl="0" indent="0" algn="r" rtl="1">
              <a:lnSpc>
                <a:spcPct val="150000"/>
              </a:lnSpc>
              <a:spcAft>
                <a:spcPts val="2400"/>
              </a:spcAft>
              <a:buNone/>
            </a:pPr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هو التأمين؟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50000"/>
              </a:lnSpc>
              <a:spcAft>
                <a:spcPts val="2400"/>
              </a:spcAft>
              <a:buNone/>
            </a:pPr>
            <a:r>
              <a:rPr lang="ar-EG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التأمين كضرورة لحياة الفرد والمجتمع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50000"/>
              </a:lnSpc>
              <a:spcAft>
                <a:spcPts val="2400"/>
              </a:spcAft>
              <a:buNone/>
            </a:pPr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التأمين والتقدم التكنولوجي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50000"/>
              </a:lnSpc>
              <a:spcAft>
                <a:spcPts val="2400"/>
              </a:spcAft>
              <a:buNone/>
            </a:pPr>
            <a:r>
              <a:rPr lang="ar-EG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التأمين صناعة المستقبل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Model 16" descr="File folder with contents">
                <a:extLst>
                  <a:ext uri="{FF2B5EF4-FFF2-40B4-BE49-F238E27FC236}">
                    <a16:creationId xmlns:a16="http://schemas.microsoft.com/office/drawing/2014/main" id="{C21ADD8A-B302-4DC3-FA3F-E07260C613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57081"/>
                  </p:ext>
                </p:extLst>
              </p:nvPr>
            </p:nvGraphicFramePr>
            <p:xfrm>
              <a:off x="75237" y="1865397"/>
              <a:ext cx="4828750" cy="38759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828750" cy="3875919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1800000" az="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Model 16" descr="File folder with contents">
                <a:extLst>
                  <a:ext uri="{FF2B5EF4-FFF2-40B4-BE49-F238E27FC236}">
                    <a16:creationId xmlns:a16="http://schemas.microsoft.com/office/drawing/2014/main" id="{C21ADD8A-B302-4DC3-FA3F-E07260C613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37" y="1865397"/>
                <a:ext cx="4828750" cy="38759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ar-E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ما هو التأمين؟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dirty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ctr" rtl="1">
              <a:buNone/>
            </a:pP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إدارة مخاطر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2B5039C-9F73-4097-A7C3-A89E805C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0" t="6476" r="4887" b="4154"/>
          <a:stretch/>
        </p:blipFill>
        <p:spPr>
          <a:xfrm>
            <a:off x="1627978" y="3853121"/>
            <a:ext cx="1763596" cy="17285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dirty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>
            <a:noAutofit/>
          </a:bodyPr>
          <a:lstStyle/>
          <a:p>
            <a:pPr marL="0" lvl="0" indent="0" algn="ctr" rtl="1">
              <a:buNone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إدخار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05288D-76D3-4AD1-8C89-DD8E87F7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0316" y="3843271"/>
            <a:ext cx="1991366" cy="19913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>
            <a:noAutofit/>
          </a:bodyPr>
          <a:lstStyle/>
          <a:p>
            <a:pPr marL="0" lvl="0" indent="0" algn="ctr" rtl="1">
              <a:buNone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أمان</a:t>
            </a:r>
            <a:endParaRPr lang="en-US" sz="24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8A04A15-6CD6-B943-8223-46AC402024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00424" y="3988215"/>
            <a:ext cx="1763598" cy="176359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C8252-966F-4966-7E93-2C498199DE9F}"/>
              </a:ext>
            </a:extLst>
          </p:cNvPr>
          <p:cNvSpPr txBox="1"/>
          <p:nvPr/>
        </p:nvSpPr>
        <p:spPr>
          <a:xfrm>
            <a:off x="146314" y="5974381"/>
            <a:ext cx="11956035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التأمين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هو وسيلة للحماية من الخسارة المالية، حيث يوافق أحد الأطراف</a:t>
            </a:r>
            <a:r>
              <a:rPr lang="ar-EG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</a:t>
            </a:r>
            <a:r>
              <a:rPr lang="ar-EG" sz="1800" b="1" u="sng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(شركات التأمين)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، مقابل رسوم</a:t>
            </a:r>
            <a:r>
              <a:rPr lang="ar-EG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</a:t>
            </a:r>
            <a:r>
              <a:rPr lang="ar-EG" sz="1800" b="1" u="sng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(قسط التأمين)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، على تعويض طرف آخ</a:t>
            </a:r>
            <a:r>
              <a:rPr lang="ar-EG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ر </a:t>
            </a:r>
            <a:r>
              <a:rPr lang="ar-EG" sz="1800" b="1" u="sng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(المؤمن عليه)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في حالة حدوث خسارة أو ضرر أو إصابة معينة</a:t>
            </a:r>
            <a:r>
              <a:rPr lang="en-US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. </a:t>
            </a:r>
            <a:r>
              <a:rPr lang="ar-EG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فهو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شكل من أشكال </a:t>
            </a:r>
            <a:r>
              <a:rPr lang="ar-SA" sz="1800" b="1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إدارة المخاطر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، يستخدم في المقام الأول للتحوط</a:t>
            </a:r>
            <a:r>
              <a:rPr lang="ar-EG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/ نقل</a:t>
            </a:r>
            <a:r>
              <a:rPr lang="ar-SA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 مخاطر الخسارة المحتملة أو غير المؤكدة</a:t>
            </a:r>
            <a:r>
              <a:rPr lang="ar-EG" sz="1800" dirty="0">
                <a:solidFill>
                  <a:srgbClr val="002060"/>
                </a:solidFill>
                <a:effectLst/>
                <a:latin typeface="Adobe نسخ Medium" panose="01010101010101010101" pitchFamily="50" charset="-78"/>
                <a:ea typeface="Times New Roman" panose="02020603050405020304" pitchFamily="18" charset="0"/>
                <a:cs typeface="Adobe نسخ Medium" panose="01010101010101010101" pitchFamily="50" charset="-78"/>
              </a:rPr>
              <a:t>.</a:t>
            </a:r>
            <a:endParaRPr lang="en-US" sz="1600" dirty="0">
              <a:solidFill>
                <a:srgbClr val="002060"/>
              </a:solidFill>
              <a:effectLst/>
              <a:latin typeface="Adobe نسخ Medium" panose="01010101010101010101" pitchFamily="50" charset="-78"/>
              <a:ea typeface="Times New Roman" panose="02020603050405020304" pitchFamily="18" charset="0"/>
              <a:cs typeface="Adobe نسخ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65E49-8E10-2D1F-7DE3-CB5C9EE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9FDEB-01F5-006E-C020-F0AA2E52A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66684" y="137929"/>
            <a:ext cx="4641006" cy="900004"/>
          </a:xfrm>
        </p:spPr>
        <p:txBody>
          <a:bodyPr/>
          <a:lstStyle/>
          <a:p>
            <a:r>
              <a:rPr lang="ar-E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أنواع التأمين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2251" y="966423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14EB5-3483-49AA-8069-F74D82B84A67}"/>
              </a:ext>
            </a:extLst>
          </p:cNvPr>
          <p:cNvSpPr txBox="1"/>
          <p:nvPr/>
        </p:nvSpPr>
        <p:spPr>
          <a:xfrm>
            <a:off x="11338260" y="98019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2251" y="186713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C840-04E8-4B3B-A920-8B11BE41875C}"/>
              </a:ext>
            </a:extLst>
          </p:cNvPr>
          <p:cNvSpPr txBox="1"/>
          <p:nvPr/>
        </p:nvSpPr>
        <p:spPr>
          <a:xfrm>
            <a:off x="11329468" y="18904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2251" y="348338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6C1C0-BDE5-4837-A952-08C154405894}"/>
              </a:ext>
            </a:extLst>
          </p:cNvPr>
          <p:cNvSpPr txBox="1"/>
          <p:nvPr/>
        </p:nvSpPr>
        <p:spPr>
          <a:xfrm>
            <a:off x="11338993" y="351548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  <a:endParaRPr lang="en-US" sz="20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81ECD2-4232-42E4-A14F-84BAA99BD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0251" y="4384087"/>
            <a:ext cx="348724" cy="3487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EEECE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FF0EF1-BB55-49E5-9FD1-D567B4A3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0251" y="5092298"/>
            <a:ext cx="348724" cy="3487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EEECE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384" y="911191"/>
            <a:ext cx="5615513" cy="3243106"/>
          </a:xfrm>
        </p:spPr>
        <p:txBody>
          <a:bodyPr>
            <a:normAutofit fontScale="92500" lnSpcReduction="20000"/>
          </a:bodyPr>
          <a:lstStyle/>
          <a:p>
            <a:pPr marL="0" lvl="0" indent="0" algn="just" rtl="1">
              <a:lnSpc>
                <a:spcPct val="120000"/>
              </a:lnSpc>
              <a:spcAft>
                <a:spcPts val="600"/>
              </a:spcAft>
              <a:buNone/>
            </a:pPr>
            <a:r>
              <a:rPr lang="ar-E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تأمينات الأشخاص وتكوين الأموال (التأمين على الحياه / التـأميـن مـن الحـوادث الشخصيـة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التأمين الطبي)</a:t>
            </a:r>
          </a:p>
          <a:p>
            <a:pPr marL="0" lvl="0" indent="0" algn="just" rtl="1">
              <a:lnSpc>
                <a:spcPct val="120000"/>
              </a:lnSpc>
              <a:spcAft>
                <a:spcPts val="2400"/>
              </a:spcAft>
              <a:buNone/>
            </a:pPr>
            <a:r>
              <a:rPr lang="ar-E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تـأميـن الممتلكـات والمسـؤوليـات (التأمين البحري والطيران / التأمين الزراعي/ التأمين الهندسي .......وغيرها) </a:t>
            </a:r>
          </a:p>
          <a:p>
            <a:pPr marL="0" lvl="0" indent="0" algn="just" rtl="1">
              <a:lnSpc>
                <a:spcPct val="120000"/>
              </a:lnSpc>
              <a:spcAft>
                <a:spcPts val="2400"/>
              </a:spcAft>
              <a:buNone/>
            </a:pPr>
            <a:r>
              <a:rPr lang="ar-E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التأمين ضد الكوارث الطبيعية</a:t>
            </a:r>
          </a:p>
          <a:p>
            <a:pPr marL="0" lvl="0" indent="0" algn="just" rtl="1">
              <a:lnSpc>
                <a:spcPct val="120000"/>
              </a:lnSpc>
              <a:spcAft>
                <a:spcPts val="2400"/>
              </a:spcAft>
              <a:buNone/>
            </a:pPr>
            <a:r>
              <a:rPr lang="ar-E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ونتيجة للتطور التكنولوجي والأوضاع الاقتصادية ظهرت أنواع اضافيه للتأمين، ومنها: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685" y="1419780"/>
            <a:ext cx="4850870" cy="5223071"/>
          </a:xfrm>
          <a:prstGeom prst="roundRect">
            <a:avLst>
              <a:gd name="adj" fmla="val 6016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Fire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63" y="1677587"/>
            <a:ext cx="931890" cy="93189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1534" y="1677587"/>
            <a:ext cx="931890" cy="908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B6B22-D493-545D-C893-8D01FA40A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105" y="1501548"/>
            <a:ext cx="931890" cy="1283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058B5-B031-5828-641D-E9E8B98C6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34" y="2937608"/>
            <a:ext cx="931890" cy="9318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383437-2962-6C9C-E29B-94A70FF61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242" y="2967662"/>
            <a:ext cx="931890" cy="9318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81EFEF-F8CC-3194-EDF9-A9A55EE5F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7105" y="3039749"/>
            <a:ext cx="931890" cy="8939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94BCC5-A3E5-4BEB-01C7-43F112D64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23" y="4251345"/>
            <a:ext cx="931890" cy="9318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C44009-735B-3BC8-1D23-F1585046CB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6096" y="4281399"/>
            <a:ext cx="862182" cy="853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A07AAA-78C1-2B73-752B-B4CD6C9903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3847" y="4258164"/>
            <a:ext cx="931890" cy="8770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585D1E-256F-81D8-8A54-53C094DB45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686" y="5478572"/>
            <a:ext cx="1016959" cy="9318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55E380-1371-1292-1CDC-78B04058E2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6701" y="5461077"/>
            <a:ext cx="1016959" cy="1016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119B80-C8E0-BE12-A95C-F4ADDC0AAB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3748" y="5476940"/>
            <a:ext cx="761989" cy="102130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0B74244-1621-C672-9A8E-AF1365904DCB}"/>
              </a:ext>
            </a:extLst>
          </p:cNvPr>
          <p:cNvSpPr/>
          <p:nvPr/>
        </p:nvSpPr>
        <p:spPr>
          <a:xfrm>
            <a:off x="491614" y="4154297"/>
            <a:ext cx="1097102" cy="108480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D77FB7-72AC-9E3F-076F-1A7AAD3D03DB}"/>
              </a:ext>
            </a:extLst>
          </p:cNvPr>
          <p:cNvSpPr/>
          <p:nvPr/>
        </p:nvSpPr>
        <p:spPr>
          <a:xfrm>
            <a:off x="3656234" y="2951881"/>
            <a:ext cx="1097102" cy="108480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0875D6-EFBF-0C47-2A2A-71A2D8BE1381}"/>
              </a:ext>
            </a:extLst>
          </p:cNvPr>
          <p:cNvSpPr/>
          <p:nvPr/>
        </p:nvSpPr>
        <p:spPr>
          <a:xfrm>
            <a:off x="2108059" y="5396755"/>
            <a:ext cx="1168375" cy="115528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490A5E-AB49-A890-E4B2-5CE668DCCA1F}"/>
              </a:ext>
            </a:extLst>
          </p:cNvPr>
          <p:cNvSpPr/>
          <p:nvPr/>
        </p:nvSpPr>
        <p:spPr>
          <a:xfrm>
            <a:off x="3791042" y="5470545"/>
            <a:ext cx="1097102" cy="108480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E5DA5-AC6D-0FC7-13B0-D4C2B66C24E3}"/>
              </a:ext>
            </a:extLst>
          </p:cNvPr>
          <p:cNvSpPr txBox="1"/>
          <p:nvPr/>
        </p:nvSpPr>
        <p:spPr>
          <a:xfrm>
            <a:off x="5943600" y="4387282"/>
            <a:ext cx="44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التأمين ضد المخاطر السيبرانية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10794E-4FB7-80B2-BEFA-D29756BF557D}"/>
              </a:ext>
            </a:extLst>
          </p:cNvPr>
          <p:cNvSpPr txBox="1"/>
          <p:nvPr/>
        </p:nvSpPr>
        <p:spPr>
          <a:xfrm>
            <a:off x="5943599" y="5082477"/>
            <a:ext cx="44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التأمين ضد العنف السياسي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07615D-41CC-AC07-7924-04509CC3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0251" y="5821117"/>
            <a:ext cx="348724" cy="3487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EEECE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44EC88-1566-3FEC-BD40-92E953607A83}"/>
              </a:ext>
            </a:extLst>
          </p:cNvPr>
          <p:cNvSpPr txBox="1"/>
          <p:nvPr/>
        </p:nvSpPr>
        <p:spPr>
          <a:xfrm>
            <a:off x="5943599" y="5811296"/>
            <a:ext cx="44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التأمين المتناهي الصغر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Freeform 6" title="Page Number Shape">
            <a:extLst>
              <a:ext uri="{FF2B5EF4-FFF2-40B4-BE49-F238E27FC236}">
                <a16:creationId xmlns:a16="http://schemas.microsoft.com/office/drawing/2014/main" id="{7660E8D2-2BD2-7036-1C97-A390B73A9FFD}"/>
              </a:ext>
            </a:extLst>
          </p:cNvPr>
          <p:cNvSpPr/>
          <p:nvPr/>
        </p:nvSpPr>
        <p:spPr bwMode="auto">
          <a:xfrm>
            <a:off x="11757169" y="311432"/>
            <a:ext cx="438029" cy="879466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EEECE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BB0EBD-091F-B479-A553-25C61ED2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849" y="264317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0134C-EFF7-514B-581B-138B835BBA3C}"/>
              </a:ext>
            </a:extLst>
          </p:cNvPr>
          <p:cNvSpPr txBox="1"/>
          <p:nvPr/>
        </p:nvSpPr>
        <p:spPr>
          <a:xfrm>
            <a:off x="11381591" y="2675263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86F0EFFF-BD04-A031-CFDC-D621D8DD8DB9}"/>
              </a:ext>
            </a:extLst>
          </p:cNvPr>
          <p:cNvSpPr txBox="1">
            <a:spLocks/>
          </p:cNvSpPr>
          <p:nvPr/>
        </p:nvSpPr>
        <p:spPr>
          <a:xfrm>
            <a:off x="0" y="622271"/>
            <a:ext cx="4079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AC19ED-7CFA-4AF2-BE7E-6017F4B12C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65E49-8E10-2D1F-7DE3-CB5C9EE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9FDEB-01F5-006E-C020-F0AA2E52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57"/>
            <a:ext cx="12191998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13BA1-E2F7-EE60-C7C8-90971B777B11}"/>
              </a:ext>
            </a:extLst>
          </p:cNvPr>
          <p:cNvSpPr txBox="1">
            <a:spLocks/>
          </p:cNvSpPr>
          <p:nvPr/>
        </p:nvSpPr>
        <p:spPr>
          <a:xfrm>
            <a:off x="6634349" y="427424"/>
            <a:ext cx="5105400" cy="6846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E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المهن التأمينية هي المستقبل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73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65E49-8E10-2D1F-7DE3-CB5C9EE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9FDEB-01F5-006E-C020-F0AA2E52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57"/>
            <a:ext cx="12191998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13BA1-E2F7-EE60-C7C8-90971B777B11}"/>
              </a:ext>
            </a:extLst>
          </p:cNvPr>
          <p:cNvSpPr txBox="1">
            <a:spLocks/>
          </p:cNvSpPr>
          <p:nvPr/>
        </p:nvSpPr>
        <p:spPr>
          <a:xfrm>
            <a:off x="8858250" y="4646999"/>
            <a:ext cx="3259136" cy="13442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E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المعاهد / الجامعات </a:t>
            </a:r>
          </a:p>
          <a:p>
            <a:pPr rtl="1"/>
            <a:r>
              <a:rPr lang="ar-E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التأمينية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65D8A-60B2-3E01-1A6D-9968C6D2A83E}"/>
              </a:ext>
            </a:extLst>
          </p:cNvPr>
          <p:cNvGrpSpPr/>
          <p:nvPr/>
        </p:nvGrpSpPr>
        <p:grpSpPr>
          <a:xfrm>
            <a:off x="352425" y="5514975"/>
            <a:ext cx="1190625" cy="809625"/>
            <a:chOff x="352425" y="5514975"/>
            <a:chExt cx="1190625" cy="809625"/>
          </a:xfrm>
        </p:grpSpPr>
        <p:sp>
          <p:nvSpPr>
            <p:cNvPr id="3" name="Action Button: Blank 2">
              <a:hlinkClick r:id="rId3" highlightClick="1"/>
              <a:extLst>
                <a:ext uri="{FF2B5EF4-FFF2-40B4-BE49-F238E27FC236}">
                  <a16:creationId xmlns:a16="http://schemas.microsoft.com/office/drawing/2014/main" id="{15F65C7E-BBA5-9F9F-4594-6268208BF0B0}"/>
                </a:ext>
              </a:extLst>
            </p:cNvPr>
            <p:cNvSpPr/>
            <p:nvPr/>
          </p:nvSpPr>
          <p:spPr>
            <a:xfrm>
              <a:off x="352425" y="5514975"/>
              <a:ext cx="1190625" cy="809625"/>
            </a:xfrm>
            <a:prstGeom prst="actionButtonBlank">
              <a:avLst/>
            </a:prstGeom>
            <a:ln/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schemeClr val="bg1"/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31F7CB-4583-5163-0BCB-F32799138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778" y="5581650"/>
              <a:ext cx="712423" cy="72676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F15CB5-2BAD-A1FD-397A-5592EAB0664F}"/>
              </a:ext>
            </a:extLst>
          </p:cNvPr>
          <p:cNvSpPr txBox="1"/>
          <p:nvPr/>
        </p:nvSpPr>
        <p:spPr>
          <a:xfrm>
            <a:off x="244289" y="6487809"/>
            <a:ext cx="620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none" strike="noStrike" kern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hlinkClick r:id="rId3"/>
              </a:rPr>
              <a:t>▷</a:t>
            </a:r>
            <a:r>
              <a:rPr lang="en-US" sz="1800" u="none" strike="noStrike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n-US" sz="1800" u="none" strike="noStrike" kern="0" dirty="0" err="1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Liste</a:t>
            </a:r>
            <a:r>
              <a:rPr lang="en-US" sz="1800" u="none" strike="noStrike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 des </a:t>
            </a:r>
            <a:r>
              <a:rPr lang="en-US" sz="1800" u="none" strike="noStrike" kern="0" dirty="0" err="1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Ecoles</a:t>
            </a:r>
            <a:r>
              <a:rPr lang="en-US" sz="1800" u="none" strike="noStrike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n-US" sz="1800" u="none" strike="noStrike" kern="0" dirty="0" err="1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d'assurance</a:t>
            </a:r>
            <a:r>
              <a:rPr lang="en-US" sz="1800" u="none" strike="noStrike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n-US" sz="1800" u="none" strike="noStrike" kern="0" dirty="0" err="1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en</a:t>
            </a:r>
            <a:r>
              <a:rPr lang="en-US" sz="1800" u="none" strike="noStrike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hlinkClick r:id="rId3"/>
              </a:rPr>
              <a:t>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3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Page Number Shape">
            <a:extLst>
              <a:ext uri="{FF2B5EF4-FFF2-40B4-BE49-F238E27FC236}">
                <a16:creationId xmlns:a16="http://schemas.microsoft.com/office/drawing/2014/main" id="{A824643F-765E-5E35-93A6-8BEC523A6208}"/>
              </a:ext>
            </a:extLst>
          </p:cNvPr>
          <p:cNvSpPr/>
          <p:nvPr/>
        </p:nvSpPr>
        <p:spPr bwMode="auto">
          <a:xfrm flipH="1">
            <a:off x="0" y="45413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983" y="369682"/>
            <a:ext cx="5105400" cy="68463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rtl="1"/>
            <a:r>
              <a:rPr lang="ar-E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الاتحاد العام العربي للتأمين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739135" y="1536504"/>
            <a:ext cx="3602360" cy="3553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A85CBB6-D995-4867-9F42-79E0FE44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" b="961"/>
          <a:stretch/>
        </p:blipFill>
        <p:spPr>
          <a:xfrm>
            <a:off x="7734772" y="1484560"/>
            <a:ext cx="3582268" cy="35822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72665"/>
            <a:ext cx="5716830" cy="3865070"/>
          </a:xfrm>
        </p:spPr>
        <p:txBody>
          <a:bodyPr>
            <a:noAutofit/>
          </a:bodyPr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ar-EG" sz="28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الاتحاد العام العربي للتأمين .. "هيئة عربية دولية" الجهة الرئيسية الممثلة -على صعيد المنطقة العربية- لكل أطياف صناعة التأمين العربية و يضم في عضويته شركات التأمين وإعادة التأمين والاتحادات والجمعيات وهيئات مراقبي التأمين، بالإضافة إلى شركات الوساطة والخدمات الطبية والهيئات الاستشارية التأمينية.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74" y="681145"/>
            <a:ext cx="303213" cy="365125"/>
          </a:xfrm>
        </p:spPr>
        <p:txBody>
          <a:bodyPr/>
          <a:lstStyle/>
          <a:p>
            <a:fld id="{7AAC19ED-7CFA-4AF2-BE7E-6017F4B12C94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391084-A672-F76C-D52A-9BFBAED6D58A}"/>
              </a:ext>
            </a:extLst>
          </p:cNvPr>
          <p:cNvGrpSpPr/>
          <p:nvPr/>
        </p:nvGrpSpPr>
        <p:grpSpPr>
          <a:xfrm>
            <a:off x="274638" y="1512047"/>
            <a:ext cx="6954836" cy="3833906"/>
            <a:chOff x="274638" y="1512047"/>
            <a:chExt cx="6954836" cy="383390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74A029-8AD0-4A10-B977-541CE5DD0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5275" y="1512047"/>
              <a:ext cx="6934199" cy="383390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51CE43-B7FF-E5EE-55FC-F95F6053375E}"/>
                </a:ext>
              </a:extLst>
            </p:cNvPr>
            <p:cNvCxnSpPr/>
            <p:nvPr/>
          </p:nvCxnSpPr>
          <p:spPr>
            <a:xfrm flipH="1">
              <a:off x="295275" y="1512047"/>
              <a:ext cx="58007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D89063-5067-9CDA-4739-7E119A3CCA20}"/>
                </a:ext>
              </a:extLst>
            </p:cNvPr>
            <p:cNvCxnSpPr/>
            <p:nvPr/>
          </p:nvCxnSpPr>
          <p:spPr>
            <a:xfrm>
              <a:off x="314325" y="1512047"/>
              <a:ext cx="0" cy="38256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1E365AF-43DF-95C0-2CD8-996EA6AFE0C6}"/>
                </a:ext>
              </a:extLst>
            </p:cNvPr>
            <p:cNvCxnSpPr/>
            <p:nvPr/>
          </p:nvCxnSpPr>
          <p:spPr>
            <a:xfrm flipH="1">
              <a:off x="274638" y="5314950"/>
              <a:ext cx="58007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923CFB6-5709-405C-8762-B310D3F21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6111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>
                <a:solidFill>
                  <a:srgbClr val="002060"/>
                </a:solidFill>
              </a:rPr>
              <a:t>Thank</a:t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6000" dirty="0">
                <a:solidFill>
                  <a:srgbClr val="002060"/>
                </a:solidFill>
              </a:rPr>
              <a:t>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7700" y="4789498"/>
            <a:ext cx="3314700" cy="346948"/>
          </a:xfrm>
        </p:spPr>
        <p:txBody>
          <a:bodyPr>
            <a:normAutofit/>
          </a:bodyPr>
          <a:lstStyle/>
          <a:p>
            <a:r>
              <a:rPr lang="en-US" sz="1200" dirty="0"/>
              <a:t>gaif@gaif.org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700" y="5257176"/>
            <a:ext cx="3314700" cy="297521"/>
          </a:xfrm>
        </p:spPr>
        <p:txBody>
          <a:bodyPr>
            <a:normAutofit lnSpcReduction="10000"/>
          </a:bodyPr>
          <a:lstStyle/>
          <a:p>
            <a:pPr>
              <a:lnSpc>
                <a:spcPct val="132000"/>
              </a:lnSpc>
            </a:pPr>
            <a:r>
              <a:rPr lang="en-US" sz="1200" dirty="0"/>
              <a:t>facebook.com/</a:t>
            </a:r>
            <a:r>
              <a:rPr lang="en-US" sz="1200" dirty="0" err="1"/>
              <a:t>GAIF.Insurance</a:t>
            </a:r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7700" y="4262952"/>
            <a:ext cx="3314700" cy="346948"/>
          </a:xfrm>
        </p:spPr>
        <p:txBody>
          <a:bodyPr>
            <a:normAutofit/>
          </a:bodyPr>
          <a:lstStyle/>
          <a:p>
            <a:r>
              <a:rPr lang="en-US" sz="1200" dirty="0"/>
              <a:t>gaif.org</a:t>
            </a:r>
          </a:p>
        </p:txBody>
      </p:sp>
      <p:sp>
        <p:nvSpPr>
          <p:cNvPr id="19" name="object 7" descr="Beige rectangl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CDDF69-03CD-491C-A9E4-08E5726C5BD3}"/>
              </a:ext>
            </a:extLst>
          </p:cNvPr>
          <p:cNvSpPr/>
          <p:nvPr/>
        </p:nvSpPr>
        <p:spPr>
          <a:xfrm>
            <a:off x="1365937" y="5246790"/>
            <a:ext cx="297521" cy="297521"/>
          </a:xfrm>
          <a:custGeom>
            <a:avLst/>
            <a:gdLst>
              <a:gd name="connsiteX0" fmla="*/ 0 w 360000"/>
              <a:gd name="connsiteY0" fmla="*/ 0 h 360000"/>
              <a:gd name="connsiteX1" fmla="*/ 185104 w 360000"/>
              <a:gd name="connsiteY1" fmla="*/ 0 h 360000"/>
              <a:gd name="connsiteX2" fmla="*/ 185104 w 360000"/>
              <a:gd name="connsiteY2" fmla="*/ 172694 h 360000"/>
              <a:gd name="connsiteX3" fmla="*/ 360000 w 360000"/>
              <a:gd name="connsiteY3" fmla="*/ 172694 h 360000"/>
              <a:gd name="connsiteX4" fmla="*/ 360000 w 360000"/>
              <a:gd name="connsiteY4" fmla="*/ 360000 h 360000"/>
              <a:gd name="connsiteX5" fmla="*/ 0 w 360000"/>
              <a:gd name="connsiteY5" fmla="*/ 360000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6" fmla="*/ 276544 w 360000"/>
              <a:gd name="connsiteY6" fmla="*/ 264134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0" fmla="*/ 360000 w 360000"/>
              <a:gd name="connsiteY0" fmla="*/ 172694 h 360000"/>
              <a:gd name="connsiteX1" fmla="*/ 360000 w 360000"/>
              <a:gd name="connsiteY1" fmla="*/ 360000 h 360000"/>
              <a:gd name="connsiteX2" fmla="*/ 0 w 360000"/>
              <a:gd name="connsiteY2" fmla="*/ 360000 h 360000"/>
              <a:gd name="connsiteX3" fmla="*/ 0 w 360000"/>
              <a:gd name="connsiteY3" fmla="*/ 0 h 360000"/>
              <a:gd name="connsiteX4" fmla="*/ 185104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>
                <a:moveTo>
                  <a:pt x="360000" y="172694"/>
                </a:move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lnTo>
                  <a:pt x="185104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01D119F-74E1-4482-B664-AAD0BB5B651F}"/>
              </a:ext>
            </a:extLst>
          </p:cNvPr>
          <p:cNvSpPr/>
          <p:nvPr/>
        </p:nvSpPr>
        <p:spPr>
          <a:xfrm>
            <a:off x="1365937" y="4743252"/>
            <a:ext cx="297521" cy="297521"/>
          </a:xfrm>
          <a:custGeom>
            <a:avLst/>
            <a:gdLst>
              <a:gd name="connsiteX0" fmla="*/ 0 w 360000"/>
              <a:gd name="connsiteY0" fmla="*/ 0 h 360000"/>
              <a:gd name="connsiteX1" fmla="*/ 185104 w 360000"/>
              <a:gd name="connsiteY1" fmla="*/ 0 h 360000"/>
              <a:gd name="connsiteX2" fmla="*/ 185104 w 360000"/>
              <a:gd name="connsiteY2" fmla="*/ 172694 h 360000"/>
              <a:gd name="connsiteX3" fmla="*/ 360000 w 360000"/>
              <a:gd name="connsiteY3" fmla="*/ 172694 h 360000"/>
              <a:gd name="connsiteX4" fmla="*/ 360000 w 360000"/>
              <a:gd name="connsiteY4" fmla="*/ 360000 h 360000"/>
              <a:gd name="connsiteX5" fmla="*/ 0 w 360000"/>
              <a:gd name="connsiteY5" fmla="*/ 360000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6" fmla="*/ 276544 w 360000"/>
              <a:gd name="connsiteY6" fmla="*/ 264134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0" fmla="*/ 360000 w 360000"/>
              <a:gd name="connsiteY0" fmla="*/ 172694 h 360000"/>
              <a:gd name="connsiteX1" fmla="*/ 360000 w 360000"/>
              <a:gd name="connsiteY1" fmla="*/ 360000 h 360000"/>
              <a:gd name="connsiteX2" fmla="*/ 0 w 360000"/>
              <a:gd name="connsiteY2" fmla="*/ 360000 h 360000"/>
              <a:gd name="connsiteX3" fmla="*/ 0 w 360000"/>
              <a:gd name="connsiteY3" fmla="*/ 0 h 360000"/>
              <a:gd name="connsiteX4" fmla="*/ 185104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>
                <a:moveTo>
                  <a:pt x="360000" y="172694"/>
                </a:move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lnTo>
                  <a:pt x="185104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3AF6D1D-DE4A-460B-A540-E7DACF1F333F}"/>
              </a:ext>
            </a:extLst>
          </p:cNvPr>
          <p:cNvSpPr/>
          <p:nvPr/>
        </p:nvSpPr>
        <p:spPr>
          <a:xfrm>
            <a:off x="1365937" y="4221376"/>
            <a:ext cx="297521" cy="297521"/>
          </a:xfrm>
          <a:custGeom>
            <a:avLst/>
            <a:gdLst>
              <a:gd name="connsiteX0" fmla="*/ 0 w 360000"/>
              <a:gd name="connsiteY0" fmla="*/ 0 h 360000"/>
              <a:gd name="connsiteX1" fmla="*/ 83322 w 360000"/>
              <a:gd name="connsiteY1" fmla="*/ 0 h 360000"/>
              <a:gd name="connsiteX2" fmla="*/ 83322 w 360000"/>
              <a:gd name="connsiteY2" fmla="*/ 68850 h 360000"/>
              <a:gd name="connsiteX3" fmla="*/ 276679 w 360000"/>
              <a:gd name="connsiteY3" fmla="*/ 68850 h 360000"/>
              <a:gd name="connsiteX4" fmla="*/ 276679 w 360000"/>
              <a:gd name="connsiteY4" fmla="*/ 0 h 360000"/>
              <a:gd name="connsiteX5" fmla="*/ 360000 w 360000"/>
              <a:gd name="connsiteY5" fmla="*/ 0 h 360000"/>
              <a:gd name="connsiteX6" fmla="*/ 360000 w 360000"/>
              <a:gd name="connsiteY6" fmla="*/ 360000 h 360000"/>
              <a:gd name="connsiteX7" fmla="*/ 0 w 360000"/>
              <a:gd name="connsiteY7" fmla="*/ 360000 h 360000"/>
              <a:gd name="connsiteX0" fmla="*/ 276679 w 368119"/>
              <a:gd name="connsiteY0" fmla="*/ 68850 h 360000"/>
              <a:gd name="connsiteX1" fmla="*/ 276679 w 368119"/>
              <a:gd name="connsiteY1" fmla="*/ 0 h 360000"/>
              <a:gd name="connsiteX2" fmla="*/ 360000 w 368119"/>
              <a:gd name="connsiteY2" fmla="*/ 0 h 360000"/>
              <a:gd name="connsiteX3" fmla="*/ 360000 w 368119"/>
              <a:gd name="connsiteY3" fmla="*/ 360000 h 360000"/>
              <a:gd name="connsiteX4" fmla="*/ 0 w 368119"/>
              <a:gd name="connsiteY4" fmla="*/ 360000 h 360000"/>
              <a:gd name="connsiteX5" fmla="*/ 0 w 368119"/>
              <a:gd name="connsiteY5" fmla="*/ 0 h 360000"/>
              <a:gd name="connsiteX6" fmla="*/ 83322 w 368119"/>
              <a:gd name="connsiteY6" fmla="*/ 0 h 360000"/>
              <a:gd name="connsiteX7" fmla="*/ 83322 w 368119"/>
              <a:gd name="connsiteY7" fmla="*/ 68850 h 360000"/>
              <a:gd name="connsiteX8" fmla="*/ 368119 w 368119"/>
              <a:gd name="connsiteY8" fmla="*/ 160290 h 360000"/>
              <a:gd name="connsiteX0" fmla="*/ 276679 w 360000"/>
              <a:gd name="connsiteY0" fmla="*/ 68850 h 360000"/>
              <a:gd name="connsiteX1" fmla="*/ 276679 w 360000"/>
              <a:gd name="connsiteY1" fmla="*/ 0 h 360000"/>
              <a:gd name="connsiteX2" fmla="*/ 360000 w 360000"/>
              <a:gd name="connsiteY2" fmla="*/ 0 h 360000"/>
              <a:gd name="connsiteX3" fmla="*/ 360000 w 360000"/>
              <a:gd name="connsiteY3" fmla="*/ 360000 h 360000"/>
              <a:gd name="connsiteX4" fmla="*/ 0 w 360000"/>
              <a:gd name="connsiteY4" fmla="*/ 360000 h 360000"/>
              <a:gd name="connsiteX5" fmla="*/ 0 w 360000"/>
              <a:gd name="connsiteY5" fmla="*/ 0 h 360000"/>
              <a:gd name="connsiteX6" fmla="*/ 83322 w 360000"/>
              <a:gd name="connsiteY6" fmla="*/ 0 h 360000"/>
              <a:gd name="connsiteX7" fmla="*/ 83322 w 360000"/>
              <a:gd name="connsiteY7" fmla="*/ 68850 h 360000"/>
              <a:gd name="connsiteX0" fmla="*/ 276679 w 360000"/>
              <a:gd name="connsiteY0" fmla="*/ 68850 h 360000"/>
              <a:gd name="connsiteX1" fmla="*/ 276679 w 360000"/>
              <a:gd name="connsiteY1" fmla="*/ 0 h 360000"/>
              <a:gd name="connsiteX2" fmla="*/ 360000 w 360000"/>
              <a:gd name="connsiteY2" fmla="*/ 0 h 360000"/>
              <a:gd name="connsiteX3" fmla="*/ 360000 w 360000"/>
              <a:gd name="connsiteY3" fmla="*/ 360000 h 360000"/>
              <a:gd name="connsiteX4" fmla="*/ 0 w 360000"/>
              <a:gd name="connsiteY4" fmla="*/ 360000 h 360000"/>
              <a:gd name="connsiteX5" fmla="*/ 0 w 360000"/>
              <a:gd name="connsiteY5" fmla="*/ 0 h 360000"/>
              <a:gd name="connsiteX6" fmla="*/ 83322 w 360000"/>
              <a:gd name="connsiteY6" fmla="*/ 0 h 360000"/>
              <a:gd name="connsiteX0" fmla="*/ 276679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83322 w 360000"/>
              <a:gd name="connsiteY5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00" h="360000">
                <a:moveTo>
                  <a:pt x="276679" y="0"/>
                </a:moveTo>
                <a:lnTo>
                  <a:pt x="360000" y="0"/>
                </a:ln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lnTo>
                  <a:pt x="83322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A5D8D1-B30D-8E7C-20FD-B57A78078C8B}"/>
              </a:ext>
            </a:extLst>
          </p:cNvPr>
          <p:cNvSpPr/>
          <p:nvPr/>
        </p:nvSpPr>
        <p:spPr>
          <a:xfrm>
            <a:off x="1454675" y="4290609"/>
            <a:ext cx="14256" cy="17355"/>
          </a:xfrm>
          <a:custGeom>
            <a:avLst/>
            <a:gdLst>
              <a:gd name="connsiteX0" fmla="*/ 4959 w 14256"/>
              <a:gd name="connsiteY0" fmla="*/ 14256 h 17355"/>
              <a:gd name="connsiteX1" fmla="*/ 4959 w 14256"/>
              <a:gd name="connsiteY1" fmla="*/ 17355 h 17355"/>
              <a:gd name="connsiteX2" fmla="*/ 8058 w 14256"/>
              <a:gd name="connsiteY2" fmla="*/ 17355 h 17355"/>
              <a:gd name="connsiteX3" fmla="*/ 11157 w 14256"/>
              <a:gd name="connsiteY3" fmla="*/ 14256 h 17355"/>
              <a:gd name="connsiteX4" fmla="*/ 11157 w 14256"/>
              <a:gd name="connsiteY4" fmla="*/ 11157 h 17355"/>
              <a:gd name="connsiteX5" fmla="*/ 14256 w 14256"/>
              <a:gd name="connsiteY5" fmla="*/ 11157 h 17355"/>
              <a:gd name="connsiteX6" fmla="*/ 14256 w 14256"/>
              <a:gd name="connsiteY6" fmla="*/ 6198 h 17355"/>
              <a:gd name="connsiteX7" fmla="*/ 13326 w 14256"/>
              <a:gd name="connsiteY7" fmla="*/ 4029 h 17355"/>
              <a:gd name="connsiteX8" fmla="*/ 10227 w 14256"/>
              <a:gd name="connsiteY8" fmla="*/ 930 h 17355"/>
              <a:gd name="connsiteX9" fmla="*/ 5888 w 14256"/>
              <a:gd name="connsiteY9" fmla="*/ 930 h 17355"/>
              <a:gd name="connsiteX10" fmla="*/ 930 w 14256"/>
              <a:gd name="connsiteY10" fmla="*/ 5888 h 17355"/>
              <a:gd name="connsiteX11" fmla="*/ 930 w 14256"/>
              <a:gd name="connsiteY11" fmla="*/ 10227 h 17355"/>
              <a:gd name="connsiteX12" fmla="*/ 4959 w 14256"/>
              <a:gd name="connsiteY12" fmla="*/ 14256 h 1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6" h="17355">
                <a:moveTo>
                  <a:pt x="4959" y="14256"/>
                </a:moveTo>
                <a:lnTo>
                  <a:pt x="4959" y="17355"/>
                </a:lnTo>
                <a:lnTo>
                  <a:pt x="8058" y="17355"/>
                </a:lnTo>
                <a:cubicBezTo>
                  <a:pt x="9917" y="17355"/>
                  <a:pt x="11157" y="16116"/>
                  <a:pt x="11157" y="14256"/>
                </a:cubicBezTo>
                <a:lnTo>
                  <a:pt x="11157" y="11157"/>
                </a:lnTo>
                <a:lnTo>
                  <a:pt x="14256" y="11157"/>
                </a:lnTo>
                <a:lnTo>
                  <a:pt x="14256" y="6198"/>
                </a:lnTo>
                <a:cubicBezTo>
                  <a:pt x="14256" y="5269"/>
                  <a:pt x="13946" y="4649"/>
                  <a:pt x="13326" y="4029"/>
                </a:cubicBezTo>
                <a:lnTo>
                  <a:pt x="10227" y="930"/>
                </a:lnTo>
                <a:cubicBezTo>
                  <a:pt x="8988" y="-310"/>
                  <a:pt x="7128" y="-310"/>
                  <a:pt x="5888" y="930"/>
                </a:cubicBezTo>
                <a:lnTo>
                  <a:pt x="930" y="5888"/>
                </a:lnTo>
                <a:cubicBezTo>
                  <a:pt x="-310" y="7128"/>
                  <a:pt x="-310" y="8988"/>
                  <a:pt x="930" y="10227"/>
                </a:cubicBezTo>
                <a:lnTo>
                  <a:pt x="4959" y="14256"/>
                </a:lnTo>
                <a:close/>
              </a:path>
            </a:pathLst>
          </a:custGeom>
          <a:solidFill>
            <a:srgbClr val="00B0F0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7C069C-D20B-28E1-27AE-2C176235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7093" y="5258304"/>
            <a:ext cx="280799" cy="27965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92CA59-E6DF-2CF4-35FE-FBA2B03E39B7}"/>
              </a:ext>
            </a:extLst>
          </p:cNvPr>
          <p:cNvSpPr/>
          <p:nvPr/>
        </p:nvSpPr>
        <p:spPr>
          <a:xfrm>
            <a:off x="1365937" y="6257033"/>
            <a:ext cx="297521" cy="297521"/>
          </a:xfrm>
          <a:custGeom>
            <a:avLst/>
            <a:gdLst>
              <a:gd name="connsiteX0" fmla="*/ 0 w 360000"/>
              <a:gd name="connsiteY0" fmla="*/ 0 h 360000"/>
              <a:gd name="connsiteX1" fmla="*/ 185104 w 360000"/>
              <a:gd name="connsiteY1" fmla="*/ 0 h 360000"/>
              <a:gd name="connsiteX2" fmla="*/ 185104 w 360000"/>
              <a:gd name="connsiteY2" fmla="*/ 172694 h 360000"/>
              <a:gd name="connsiteX3" fmla="*/ 360000 w 360000"/>
              <a:gd name="connsiteY3" fmla="*/ 172694 h 360000"/>
              <a:gd name="connsiteX4" fmla="*/ 360000 w 360000"/>
              <a:gd name="connsiteY4" fmla="*/ 360000 h 360000"/>
              <a:gd name="connsiteX5" fmla="*/ 0 w 360000"/>
              <a:gd name="connsiteY5" fmla="*/ 360000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6" fmla="*/ 276544 w 360000"/>
              <a:gd name="connsiteY6" fmla="*/ 264134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0" fmla="*/ 360000 w 360000"/>
              <a:gd name="connsiteY0" fmla="*/ 172694 h 360000"/>
              <a:gd name="connsiteX1" fmla="*/ 360000 w 360000"/>
              <a:gd name="connsiteY1" fmla="*/ 360000 h 360000"/>
              <a:gd name="connsiteX2" fmla="*/ 0 w 360000"/>
              <a:gd name="connsiteY2" fmla="*/ 360000 h 360000"/>
              <a:gd name="connsiteX3" fmla="*/ 0 w 360000"/>
              <a:gd name="connsiteY3" fmla="*/ 0 h 360000"/>
              <a:gd name="connsiteX4" fmla="*/ 185104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>
                <a:moveTo>
                  <a:pt x="360000" y="172694"/>
                </a:move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lnTo>
                  <a:pt x="185104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24AC52A-11FF-CECD-552C-B17CBBE329F3}"/>
              </a:ext>
            </a:extLst>
          </p:cNvPr>
          <p:cNvSpPr txBox="1">
            <a:spLocks/>
          </p:cNvSpPr>
          <p:nvPr/>
        </p:nvSpPr>
        <p:spPr>
          <a:xfrm>
            <a:off x="1894902" y="6285608"/>
            <a:ext cx="6121400" cy="2232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/>
              <a:t>linkedin.com/company/general-</a:t>
            </a:r>
            <a:r>
              <a:rPr lang="en-US" sz="1600" dirty="0" err="1"/>
              <a:t>arab</a:t>
            </a:r>
            <a:r>
              <a:rPr lang="en-US" sz="1600" dirty="0"/>
              <a:t>-insurance-federation-</a:t>
            </a:r>
            <a:r>
              <a:rPr lang="en-US" sz="1600" dirty="0" err="1"/>
              <a:t>gaif</a:t>
            </a:r>
            <a:r>
              <a:rPr lang="en-US" sz="1600" dirty="0"/>
              <a:t>/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A1DB79-825A-EF53-3B46-D05FF0061690}"/>
              </a:ext>
            </a:extLst>
          </p:cNvPr>
          <p:cNvSpPr/>
          <p:nvPr/>
        </p:nvSpPr>
        <p:spPr>
          <a:xfrm>
            <a:off x="1365937" y="5727577"/>
            <a:ext cx="297521" cy="297521"/>
          </a:xfrm>
          <a:custGeom>
            <a:avLst/>
            <a:gdLst>
              <a:gd name="connsiteX0" fmla="*/ 0 w 360000"/>
              <a:gd name="connsiteY0" fmla="*/ 0 h 360000"/>
              <a:gd name="connsiteX1" fmla="*/ 185104 w 360000"/>
              <a:gd name="connsiteY1" fmla="*/ 0 h 360000"/>
              <a:gd name="connsiteX2" fmla="*/ 185104 w 360000"/>
              <a:gd name="connsiteY2" fmla="*/ 172694 h 360000"/>
              <a:gd name="connsiteX3" fmla="*/ 360000 w 360000"/>
              <a:gd name="connsiteY3" fmla="*/ 172694 h 360000"/>
              <a:gd name="connsiteX4" fmla="*/ 360000 w 360000"/>
              <a:gd name="connsiteY4" fmla="*/ 360000 h 360000"/>
              <a:gd name="connsiteX5" fmla="*/ 0 w 360000"/>
              <a:gd name="connsiteY5" fmla="*/ 360000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6" fmla="*/ 276544 w 360000"/>
              <a:gd name="connsiteY6" fmla="*/ 264134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0" fmla="*/ 360000 w 360000"/>
              <a:gd name="connsiteY0" fmla="*/ 172694 h 360000"/>
              <a:gd name="connsiteX1" fmla="*/ 360000 w 360000"/>
              <a:gd name="connsiteY1" fmla="*/ 360000 h 360000"/>
              <a:gd name="connsiteX2" fmla="*/ 0 w 360000"/>
              <a:gd name="connsiteY2" fmla="*/ 360000 h 360000"/>
              <a:gd name="connsiteX3" fmla="*/ 0 w 360000"/>
              <a:gd name="connsiteY3" fmla="*/ 0 h 360000"/>
              <a:gd name="connsiteX4" fmla="*/ 185104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>
                <a:moveTo>
                  <a:pt x="360000" y="172694"/>
                </a:move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lnTo>
                  <a:pt x="185104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8B503F8-AF6B-DEC7-BD7C-3128523DAD4B}"/>
              </a:ext>
            </a:extLst>
          </p:cNvPr>
          <p:cNvSpPr txBox="1">
            <a:spLocks/>
          </p:cNvSpPr>
          <p:nvPr/>
        </p:nvSpPr>
        <p:spPr>
          <a:xfrm>
            <a:off x="1917700" y="5767040"/>
            <a:ext cx="6121400" cy="2232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1600" dirty="0"/>
              <a:t>youtube.com/@gaif1964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CA1D98-64A3-C6D5-B49A-84BCFA1C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93" y="4239244"/>
            <a:ext cx="286365" cy="279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237F1E-A9D4-EB11-7A38-2FBF85205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137" y="4756973"/>
            <a:ext cx="268592" cy="2747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950B5-455B-873B-71B5-7DF535540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761" y="5776246"/>
            <a:ext cx="286855" cy="2140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21D610-AE68-E5A2-2A9F-3473DC217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754" y="6285608"/>
            <a:ext cx="251494" cy="2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win32_fixed.potx" id="{826F8C1F-4FB5-4CE6-B7A0-9EBD6074CC2F}" vid="{BB5D3E28-8CAE-479F-BD65-24FBDA1E6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448</TotalTime>
  <Words>286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Adobe Arabic</vt:lpstr>
      <vt:lpstr>Adobe نسخ Medium</vt:lpstr>
      <vt:lpstr>Aldhabi</vt:lpstr>
      <vt:lpstr>Arial</vt:lpstr>
      <vt:lpstr>Calibri</vt:lpstr>
      <vt:lpstr>Cambria Math</vt:lpstr>
      <vt:lpstr>Corbel</vt:lpstr>
      <vt:lpstr>Franklin Gothic Demi</vt:lpstr>
      <vt:lpstr>Franklin Gothic Medium</vt:lpstr>
      <vt:lpstr>Helvetica</vt:lpstr>
      <vt:lpstr>Poppins</vt:lpstr>
      <vt:lpstr>Headlines</vt:lpstr>
      <vt:lpstr>التأمين والحياة</vt:lpstr>
      <vt:lpstr>الأجندة</vt:lpstr>
      <vt:lpstr>ما هو التأمين؟</vt:lpstr>
      <vt:lpstr>PowerPoint Presentation</vt:lpstr>
      <vt:lpstr>أنواع التأمين</vt:lpstr>
      <vt:lpstr>PowerPoint Presentation</vt:lpstr>
      <vt:lpstr>PowerPoint Presentation</vt:lpstr>
      <vt:lpstr>الاتحاد العام العربي للتأمين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التأمين والحياة</dc:title>
  <dc:creator>Heba Ahmed</dc:creator>
  <cp:lastModifiedBy>Heba Ahmed</cp:lastModifiedBy>
  <cp:revision>29</cp:revision>
  <dcterms:created xsi:type="dcterms:W3CDTF">2023-11-26T11:58:45Z</dcterms:created>
  <dcterms:modified xsi:type="dcterms:W3CDTF">2023-11-28T13:08:07Z</dcterms:modified>
</cp:coreProperties>
</file>